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7" r:id="rId4"/>
  </p:sldMasterIdLst>
  <p:notesMasterIdLst>
    <p:notesMasterId r:id="rId33"/>
  </p:notesMasterIdLst>
  <p:sldIdLst>
    <p:sldId id="256" r:id="rId5"/>
    <p:sldId id="283" r:id="rId6"/>
    <p:sldId id="259" r:id="rId7"/>
    <p:sldId id="260" r:id="rId8"/>
    <p:sldId id="282" r:id="rId9"/>
    <p:sldId id="286" r:id="rId10"/>
    <p:sldId id="262" r:id="rId11"/>
    <p:sldId id="263" r:id="rId12"/>
    <p:sldId id="264" r:id="rId13"/>
    <p:sldId id="265" r:id="rId14"/>
    <p:sldId id="266" r:id="rId15"/>
    <p:sldId id="267" r:id="rId16"/>
    <p:sldId id="257" r:id="rId17"/>
    <p:sldId id="281" r:id="rId18"/>
    <p:sldId id="268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85" r:id="rId27"/>
    <p:sldId id="284" r:id="rId28"/>
    <p:sldId id="277" r:id="rId29"/>
    <p:sldId id="278" r:id="rId30"/>
    <p:sldId id="279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196" y="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09950-4930-4043-B39D-EAA2CA7FE07E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BC691-841B-41B2-B05E-0586725481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54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8EF6522-1AB5-426E-811C-D28F691DAC32}" type="slidenum">
              <a:rPr lang="en-U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974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225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198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865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216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269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85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178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62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701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573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E9228-40FA-4921-87D5-CC11D524AE4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56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D768F-AD0D-4E65-8ECB-AF6CBB065AD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33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08DBC-9A51-4A8C-B2BE-1607C58AD59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220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32D71-1186-43CD-B34F-E87B9119F5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832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6DFAA-2C39-4AD2-BE7C-77B16B544D9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481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739C5-02D5-461D-998F-095CD1BD3A1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94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9FE72C-ADD2-4CDF-8DB3-535C1B5850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053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5AA3F-9A73-47EC-84BC-FC88329357B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9642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DDBBA3-6FAD-4BA0-B00A-CDF7A35037F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820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08F5AD-BA7F-4034-BD3C-FD91B93BD33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48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11B6E-CE1A-4C64-8A55-C110DBF601A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6218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AAC845-E9CE-4A21-A2C9-E775CE9521A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7290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9023DA-2278-4801-9850-266523E17D0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4503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817267-39D2-40CF-AB60-9AE243B5B38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407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84BBCF-C042-488D-A246-E0E90F40CD0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8935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DA9B2C-C248-4203-833F-F0FC1CB171C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9800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BE420-8F98-4C2C-A9E2-187630E1DF8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0933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3852A-E652-4A9D-8C90-419D1ECE8E8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6580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B99516-0C40-44C8-AEC0-955D8A815ED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678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69FB00-449C-4A51-ADB1-D5948F1AD213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3317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9703F-1F5E-4A99-AFF1-E2102FF4FD13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6160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E513D-8E2C-4963-9CBD-B611B96D59F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7365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1FB0C7D-0FB0-4935-849B-8D8CD04E2DB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9735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3483744-707A-44EE-AB68-2028DF78001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6619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60BF7BD-A4F5-4ED9-81F6-BD417AC9303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7207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32395-108A-408A-923D-A4CCC60B86C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698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3FD38-6CF2-435A-8D10-0D3EC21028A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3630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CB080-C9B3-46B1-AC19-619B0D6A315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8644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B1726-BC03-4AC1-AD8A-CE1C7775A16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0161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AACDA-3D53-4F32-84D5-B3650DF4E71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0468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D436A-B8E5-4081-8300-FDE3B3D2B4F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6031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A5685-7474-4434-A85B-6C9EA438114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5598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CD491-D665-4672-B11E-44E6612FA61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4215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E8888-1D8E-41CE-8469-55A760DF9E3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6959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4CD31-9C24-4F7F-A74D-2711EBEE3D2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8842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26F93-464A-4F9A-8632-D082BA28409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4902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E976B-1344-436B-80E2-081E85B53F0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9866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AF701-C8A2-4D16-A44F-6AE3AA890FB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2298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FA0C0-4EED-4572-80DD-5109DAFAFEC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26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38CF-98F0-48E9-80A7-7E71BA49D632}" type="datetimeFigureOut">
              <a:rPr lang="en-GB" smtClean="0"/>
              <a:t>14/05/2013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456FA-B205-45A5-8CCB-16D1DF3BB2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13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594743-5EAE-4531-8A8E-E945DEF2EEE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4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D857B5-0089-4324-B115-5A67CA2AB829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011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3D5435-4F51-4446-909D-7C048A431198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39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76672"/>
            <a:ext cx="712879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Carbon assimilation pathways</a:t>
            </a: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b="1" dirty="0" smtClean="0"/>
              <a:t>Part one: </a:t>
            </a:r>
            <a:r>
              <a:rPr lang="en-GB" dirty="0" smtClean="0"/>
              <a:t>Brief summary of the four pathways for assimilation of C1 compounds</a:t>
            </a:r>
          </a:p>
          <a:p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The elucidation of the Serine Cycle  up to 1973</a:t>
            </a: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b="1" dirty="0" smtClean="0"/>
          </a:p>
          <a:p>
            <a:r>
              <a:rPr lang="en-GB" b="1" dirty="0" smtClean="0"/>
              <a:t>Part two: </a:t>
            </a:r>
            <a:r>
              <a:rPr lang="en-GB" dirty="0" smtClean="0"/>
              <a:t>The solution of the complete Serine / </a:t>
            </a:r>
            <a:r>
              <a:rPr lang="en-GB" dirty="0" err="1" smtClean="0"/>
              <a:t>Ethylmalonyl</a:t>
            </a:r>
            <a:r>
              <a:rPr lang="en-GB" dirty="0" smtClean="0"/>
              <a:t>-CoA cycle</a:t>
            </a:r>
            <a:endParaRPr lang="en-GB" b="1" dirty="0"/>
          </a:p>
          <a:p>
            <a:endParaRPr lang="en-GB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3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07950" y="333375"/>
            <a:ext cx="90360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b="1" dirty="0">
                <a:solidFill>
                  <a:srgbClr val="000000"/>
                </a:solidFill>
              </a:rPr>
              <a:t>Gordon Research Conference:  </a:t>
            </a:r>
            <a:r>
              <a:rPr lang="en-GB" sz="2000" b="1" dirty="0" err="1">
                <a:solidFill>
                  <a:srgbClr val="000000"/>
                </a:solidFill>
              </a:rPr>
              <a:t>Magdalen</a:t>
            </a:r>
            <a:r>
              <a:rPr lang="en-GB" sz="2000" b="1" dirty="0">
                <a:solidFill>
                  <a:srgbClr val="000000"/>
                </a:solidFill>
              </a:rPr>
              <a:t> College, Oxford, 2006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b="1" dirty="0">
                <a:solidFill>
                  <a:srgbClr val="000000"/>
                </a:solidFill>
              </a:rPr>
              <a:t>Molecular Basis of Microbial One-Carbon Metabolism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331913" y="1412875"/>
            <a:ext cx="6300787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Biochemistry of Methylotrophs: a historical perspective 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195513" y="1844675"/>
            <a:ext cx="3889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Chris Anthony, University of Southampton, UK</a:t>
            </a:r>
            <a:endParaRPr lang="en-US" sz="1400">
              <a:solidFill>
                <a:srgbClr val="000000"/>
              </a:solidFill>
            </a:endParaRPr>
          </a:p>
        </p:txBody>
      </p:sp>
      <p:pic>
        <p:nvPicPr>
          <p:cNvPr id="2055" name="Picture 7" descr="RODvcpict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349500"/>
            <a:ext cx="3144837" cy="423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995738" y="3551238"/>
            <a:ext cx="4608512" cy="232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1946 – 1951    PhD in physical-organic chemistry 	      [University of Wales; with ED Hughes]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	      PhD on aphid pigments [Cambridge with   	 	Alexander Todd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1953 --1954      Calvin’s lab at Berkeley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1955 --1963      Krebs’ MRC Unit at Oxford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1963 – 1983     University of Sheffield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1983 – 1992     Vice-Chancellor, University of Bath </a:t>
            </a: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3995738" y="2420938"/>
            <a:ext cx="46085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Dedicated to the memory of J. Rod Quayle (1926 – 2006)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1920" y="6021288"/>
            <a:ext cx="4752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>
                    <a:lumMod val="50000"/>
                  </a:schemeClr>
                </a:solidFill>
              </a:rPr>
              <a:t>Many of my slides are from this lecture dedicated to Rod Quayle</a:t>
            </a:r>
            <a:endParaRPr lang="en-GB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17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274638" y="333375"/>
            <a:ext cx="8715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800" b="1">
                <a:solidFill>
                  <a:srgbClr val="000000"/>
                </a:solidFill>
              </a:rPr>
              <a:t>Carbon assimilation pathways of methylotrophs</a:t>
            </a:r>
            <a:endParaRPr lang="en-US" sz="2800" b="1">
              <a:solidFill>
                <a:srgbClr val="000000"/>
              </a:solidFill>
            </a:endParaRP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50825" y="1989138"/>
            <a:ext cx="8713788" cy="313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000">
                <a:solidFill>
                  <a:srgbClr val="FF0000"/>
                </a:solidFill>
              </a:rPr>
              <a:t>Pathways first proposed by Quayle and mainly elucidated by him and his colleagues: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Ribulose monophosphate [RuMP] pathway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        Type I methanotrophs and obligate methanol or methylamine utilisers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Dihydroxyacetone [DHA] pathway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        </a:t>
            </a:r>
            <a:r>
              <a:rPr lang="en-GB" sz="1600">
                <a:solidFill>
                  <a:srgbClr val="000000"/>
                </a:solidFill>
              </a:rPr>
              <a:t>Methylotrophic yeasts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Serine pathway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        </a:t>
            </a:r>
            <a:r>
              <a:rPr lang="en-GB" sz="1600">
                <a:solidFill>
                  <a:srgbClr val="000000"/>
                </a:solidFill>
              </a:rPr>
              <a:t>Type II methanotrophs and facultative methanol or methylamine utilisers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323850" y="1125538"/>
            <a:ext cx="85693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Ribulose bisphosphate [RuBP] pathway</a:t>
            </a:r>
            <a:r>
              <a:rPr lang="en-GB">
                <a:solidFill>
                  <a:srgbClr val="000000"/>
                </a:solidFill>
              </a:rPr>
              <a:t> [</a:t>
            </a:r>
            <a:r>
              <a:rPr lang="en-GB">
                <a:solidFill>
                  <a:srgbClr val="FF0000"/>
                </a:solidFill>
              </a:rPr>
              <a:t>Key contribution from JRQ</a:t>
            </a:r>
            <a:r>
              <a:rPr lang="en-GB">
                <a:solidFill>
                  <a:srgbClr val="000000"/>
                </a:solidFill>
              </a:rPr>
              <a:t>]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       Plants, autotrophic bacteria and a few methylotrophs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323850" y="5661025"/>
            <a:ext cx="86407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 will summarise the first three and spend more time on details of serine pathway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71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07950" y="5084763"/>
            <a:ext cx="89281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41288" y="485775"/>
            <a:ext cx="8796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</a:rPr>
              <a:t>Calvin-Benson cycle for CO</a:t>
            </a:r>
            <a:r>
              <a:rPr lang="en-US" sz="2400" baseline="-25000">
                <a:solidFill>
                  <a:srgbClr val="000000"/>
                </a:solidFill>
              </a:rPr>
              <a:t>2</a:t>
            </a:r>
            <a:r>
              <a:rPr lang="en-US" sz="2400">
                <a:solidFill>
                  <a:srgbClr val="000000"/>
                </a:solidFill>
              </a:rPr>
              <a:t> fixation in plants [1950 – 1960] </a:t>
            </a: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2643188" y="1916113"/>
            <a:ext cx="838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</a:rPr>
              <a:t>6x CO</a:t>
            </a:r>
            <a:r>
              <a:rPr lang="en-US" sz="1600" baseline="-25000">
                <a:solidFill>
                  <a:srgbClr val="000000"/>
                </a:solidFill>
              </a:rPr>
              <a:t>2</a:t>
            </a:r>
          </a:p>
        </p:txBody>
      </p:sp>
      <p:grpSp>
        <p:nvGrpSpPr>
          <p:cNvPr id="5151" name="Group 31"/>
          <p:cNvGrpSpPr>
            <a:grpSpLocks/>
          </p:cNvGrpSpPr>
          <p:nvPr/>
        </p:nvGrpSpPr>
        <p:grpSpPr bwMode="auto">
          <a:xfrm>
            <a:off x="3357563" y="2082800"/>
            <a:ext cx="1108075" cy="409575"/>
            <a:chOff x="1655" y="1979"/>
            <a:chExt cx="870" cy="499"/>
          </a:xfrm>
        </p:grpSpPr>
        <p:sp>
          <p:nvSpPr>
            <p:cNvPr id="5126" name="Line 6"/>
            <p:cNvSpPr>
              <a:spLocks noChangeShapeType="1"/>
            </p:cNvSpPr>
            <p:nvPr/>
          </p:nvSpPr>
          <p:spPr bwMode="auto">
            <a:xfrm>
              <a:off x="1655" y="2024"/>
              <a:ext cx="4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148" name="Freeform 28"/>
            <p:cNvSpPr>
              <a:spLocks/>
            </p:cNvSpPr>
            <p:nvPr/>
          </p:nvSpPr>
          <p:spPr bwMode="auto">
            <a:xfrm>
              <a:off x="1746" y="1979"/>
              <a:ext cx="779" cy="499"/>
            </a:xfrm>
            <a:custGeom>
              <a:avLst/>
              <a:gdLst>
                <a:gd name="T0" fmla="*/ 8 w 779"/>
                <a:gd name="T1" fmla="*/ 499 h 499"/>
                <a:gd name="T2" fmla="*/ 53 w 779"/>
                <a:gd name="T3" fmla="*/ 227 h 499"/>
                <a:gd name="T4" fmla="*/ 325 w 779"/>
                <a:gd name="T5" fmla="*/ 46 h 499"/>
                <a:gd name="T6" fmla="*/ 779 w 779"/>
                <a:gd name="T7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9" h="499">
                  <a:moveTo>
                    <a:pt x="8" y="499"/>
                  </a:moveTo>
                  <a:cubicBezTo>
                    <a:pt x="4" y="400"/>
                    <a:pt x="0" y="302"/>
                    <a:pt x="53" y="227"/>
                  </a:cubicBezTo>
                  <a:cubicBezTo>
                    <a:pt x="106" y="152"/>
                    <a:pt x="204" y="84"/>
                    <a:pt x="325" y="46"/>
                  </a:cubicBezTo>
                  <a:cubicBezTo>
                    <a:pt x="446" y="8"/>
                    <a:pt x="703" y="8"/>
                    <a:pt x="779" y="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5152" name="Text Box 32"/>
          <p:cNvSpPr txBox="1">
            <a:spLocks noChangeArrowheads="1"/>
          </p:cNvSpPr>
          <p:nvPr/>
        </p:nvSpPr>
        <p:spPr bwMode="auto">
          <a:xfrm>
            <a:off x="3017838" y="2492375"/>
            <a:ext cx="13906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6x Ribulose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bisphosphate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5153" name="Text Box 33"/>
          <p:cNvSpPr txBox="1">
            <a:spLocks noChangeArrowheads="1"/>
          </p:cNvSpPr>
          <p:nvPr/>
        </p:nvSpPr>
        <p:spPr bwMode="auto">
          <a:xfrm>
            <a:off x="4405313" y="1906588"/>
            <a:ext cx="23510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12x 3-phosphoglycerate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5154" name="Line 34"/>
          <p:cNvSpPr>
            <a:spLocks noChangeShapeType="1"/>
          </p:cNvSpPr>
          <p:nvPr/>
        </p:nvSpPr>
        <p:spPr bwMode="auto">
          <a:xfrm>
            <a:off x="6851650" y="2108200"/>
            <a:ext cx="4048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155" name="Text Box 35"/>
          <p:cNvSpPr txBox="1">
            <a:spLocks noChangeArrowheads="1"/>
          </p:cNvSpPr>
          <p:nvPr/>
        </p:nvSpPr>
        <p:spPr bwMode="auto">
          <a:xfrm>
            <a:off x="7326313" y="1054100"/>
            <a:ext cx="9064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Cell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material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5161" name="Text Box 41"/>
          <p:cNvSpPr txBox="1">
            <a:spLocks noChangeArrowheads="1"/>
          </p:cNvSpPr>
          <p:nvPr/>
        </p:nvSpPr>
        <p:spPr bwMode="auto">
          <a:xfrm>
            <a:off x="3187700" y="1441450"/>
            <a:ext cx="16446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RuBP carboxylase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[RUBISCO]</a:t>
            </a:r>
            <a:endParaRPr lang="en-US" sz="1400">
              <a:solidFill>
                <a:srgbClr val="000000"/>
              </a:solidFill>
            </a:endParaRPr>
          </a:p>
        </p:txBody>
      </p:sp>
      <p:pic>
        <p:nvPicPr>
          <p:cNvPr id="5163" name="Picture 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284538"/>
            <a:ext cx="4130675" cy="82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86" name="Text Box 66"/>
          <p:cNvSpPr txBox="1">
            <a:spLocks noChangeArrowheads="1"/>
          </p:cNvSpPr>
          <p:nvPr/>
        </p:nvSpPr>
        <p:spPr bwMode="auto">
          <a:xfrm>
            <a:off x="323850" y="1438275"/>
            <a:ext cx="2376488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600">
                <a:solidFill>
                  <a:srgbClr val="FF0000"/>
                </a:solidFill>
              </a:rPr>
              <a:t>The key demonstration of the specific RuBP carboxylase activity in extracts was published by Quayle in JACS in 1954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5187" name="Text Box 67"/>
          <p:cNvSpPr txBox="1">
            <a:spLocks noChangeArrowheads="1"/>
          </p:cNvSpPr>
          <p:nvPr/>
        </p:nvSpPr>
        <p:spPr bwMode="auto">
          <a:xfrm>
            <a:off x="179388" y="5300663"/>
            <a:ext cx="8713787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FF0000"/>
                </a:solidFill>
              </a:rPr>
              <a:t>JRQ showed that this is the route for formate assimilation by </a:t>
            </a:r>
            <a:r>
              <a:rPr lang="en-GB" sz="1600" i="1">
                <a:solidFill>
                  <a:srgbClr val="FF0000"/>
                </a:solidFill>
              </a:rPr>
              <a:t>Pseudomonas oxalaticus </a:t>
            </a:r>
            <a:r>
              <a:rPr lang="en-GB" sz="1600">
                <a:solidFill>
                  <a:srgbClr val="FF0000"/>
                </a:solidFill>
              </a:rPr>
              <a:t>[1959].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600">
              <a:solidFill>
                <a:srgbClr val="FF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FF0000"/>
                </a:solidFill>
              </a:rPr>
              <a:t>He later showed that the facultative autotroph </a:t>
            </a:r>
            <a:r>
              <a:rPr lang="en-GB" sz="1600" i="1">
                <a:solidFill>
                  <a:srgbClr val="FF0000"/>
                </a:solidFill>
              </a:rPr>
              <a:t>Paracoccus denitrificans </a:t>
            </a:r>
            <a:r>
              <a:rPr lang="en-GB" sz="1600">
                <a:solidFill>
                  <a:srgbClr val="FF0000"/>
                </a:solidFill>
              </a:rPr>
              <a:t> assimilates methanol by this pathway.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5189" name="Text Box 69"/>
          <p:cNvSpPr txBox="1">
            <a:spLocks noChangeArrowheads="1"/>
          </p:cNvSpPr>
          <p:nvPr/>
        </p:nvSpPr>
        <p:spPr bwMode="auto">
          <a:xfrm>
            <a:off x="323850" y="4338638"/>
            <a:ext cx="88201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This pathway was soon shown to be the path of carbon dioxide fixation in aerobic autotrophic bacteria and it was </a:t>
            </a:r>
            <a:r>
              <a:rPr lang="en-US" sz="1600">
                <a:solidFill>
                  <a:srgbClr val="000000"/>
                </a:solidFill>
              </a:rPr>
              <a:t>commonly assumed that methylotrophs growing on methane or methanol would assimilate their carbon by this pathway after their oxidation to CO</a:t>
            </a:r>
            <a:r>
              <a:rPr lang="en-US" sz="1600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5190" name="Text Box 70"/>
          <p:cNvSpPr txBox="1">
            <a:spLocks noChangeArrowheads="1"/>
          </p:cNvSpPr>
          <p:nvPr/>
        </p:nvSpPr>
        <p:spPr bwMode="auto">
          <a:xfrm>
            <a:off x="4473575" y="2771775"/>
            <a:ext cx="25638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Rearrangement reactions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5191" name="Text Box 71"/>
          <p:cNvSpPr txBox="1">
            <a:spLocks noChangeArrowheads="1"/>
          </p:cNvSpPr>
          <p:nvPr/>
        </p:nvSpPr>
        <p:spPr bwMode="auto">
          <a:xfrm>
            <a:off x="7267575" y="1857375"/>
            <a:ext cx="13049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Fructose phosphate</a:t>
            </a: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5192" name="Text Box 72"/>
          <p:cNvSpPr txBox="1">
            <a:spLocks noChangeArrowheads="1"/>
          </p:cNvSpPr>
          <p:nvPr/>
        </p:nvSpPr>
        <p:spPr bwMode="auto">
          <a:xfrm>
            <a:off x="7016750" y="2559050"/>
            <a:ext cx="11811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5x Fructose phosphate</a:t>
            </a: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5194" name="Line 74"/>
          <p:cNvSpPr>
            <a:spLocks noChangeShapeType="1"/>
          </p:cNvSpPr>
          <p:nvPr/>
        </p:nvSpPr>
        <p:spPr bwMode="auto">
          <a:xfrm flipH="1" flipV="1">
            <a:off x="4305300" y="2790825"/>
            <a:ext cx="2609850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195" name="Line 75"/>
          <p:cNvSpPr>
            <a:spLocks noChangeShapeType="1"/>
          </p:cNvSpPr>
          <p:nvPr/>
        </p:nvSpPr>
        <p:spPr bwMode="auto">
          <a:xfrm>
            <a:off x="6867525" y="2124075"/>
            <a:ext cx="342900" cy="419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196" name="Line 76"/>
          <p:cNvSpPr>
            <a:spLocks noChangeShapeType="1"/>
          </p:cNvSpPr>
          <p:nvPr/>
        </p:nvSpPr>
        <p:spPr bwMode="auto">
          <a:xfrm flipV="1">
            <a:off x="7620000" y="1609725"/>
            <a:ext cx="0" cy="238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59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56598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5992550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/>
              <a:t>Ribulose</a:t>
            </a:r>
            <a:r>
              <a:rPr lang="en-GB" b="1" dirty="0" smtClean="0"/>
              <a:t> </a:t>
            </a:r>
            <a:r>
              <a:rPr lang="en-GB" b="1" dirty="0" err="1" smtClean="0"/>
              <a:t>Bisophosphate</a:t>
            </a:r>
            <a:r>
              <a:rPr lang="en-GB" b="1" dirty="0" smtClean="0"/>
              <a:t> pathway in plants, autotrophs </a:t>
            </a:r>
          </a:p>
          <a:p>
            <a:r>
              <a:rPr lang="en-GB" b="1" dirty="0" smtClean="0"/>
              <a:t>and some </a:t>
            </a:r>
            <a:r>
              <a:rPr lang="en-GB" b="1" dirty="0" err="1" smtClean="0"/>
              <a:t>methylotrophs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89444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7" t="12764" r="13884" b="15608"/>
          <a:stretch/>
        </p:blipFill>
        <p:spPr bwMode="auto">
          <a:xfrm>
            <a:off x="0" y="836712"/>
            <a:ext cx="8995144" cy="4912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782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539750" y="333375"/>
            <a:ext cx="7856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400" b="1">
                <a:solidFill>
                  <a:srgbClr val="000000"/>
                </a:solidFill>
              </a:rPr>
              <a:t>The ribulose monophosphate pathways</a:t>
            </a:r>
            <a:endParaRPr lang="en-US" sz="2400" b="1">
              <a:solidFill>
                <a:srgbClr val="000000"/>
              </a:solidFill>
            </a:endParaRP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68313" y="1576388"/>
            <a:ext cx="76327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Occur in Type I methanotrophs and in the obligate methanol or methylamine utilisers. There are 4 variants; three of these have been demonstrated in different bacteria.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539750" y="3816350"/>
            <a:ext cx="7704138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Similar to Ribulose bisphosphate (Calvin) cycle  except for ‘first reaction’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Condensation of formaldehyde with RuBP to give a novel hexulose phosphate; this is then isomerised to fructose 6 phosphate.  The novel synthase and isomerase were isolated and characterised.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Subsequent reactions of the pathway are similar to the rearrangement reactions of the Calvin cycle. 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611188" y="908050"/>
            <a:ext cx="70564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Quayle, Johnson, Strom, Ferenci, Kemp, [1965 – 1974]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539750" y="2800350"/>
            <a:ext cx="799306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Methods</a:t>
            </a:r>
            <a:r>
              <a:rPr lang="en-GB">
                <a:solidFill>
                  <a:srgbClr val="000000"/>
                </a:solidFill>
              </a:rPr>
              <a:t>: Short term labelling experiments; analysis of position of label in metabolites, purification and characterisation of enzymes; measurement of all enzymes of the pathway.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17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8" y="92075"/>
            <a:ext cx="7632700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23928" y="328498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/>
              <a:t>RuMP</a:t>
            </a:r>
            <a:r>
              <a:rPr lang="en-GB" b="1" dirty="0" smtClean="0"/>
              <a:t> pathway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3114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23825"/>
            <a:ext cx="7489825" cy="656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52120" y="26064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b="1" dirty="0" err="1">
                <a:solidFill>
                  <a:srgbClr val="000000"/>
                </a:solidFill>
              </a:rPr>
              <a:t>RuMP</a:t>
            </a:r>
            <a:r>
              <a:rPr lang="en-GB" b="1" dirty="0">
                <a:solidFill>
                  <a:srgbClr val="000000"/>
                </a:solidFill>
              </a:rPr>
              <a:t> pathway</a:t>
            </a:r>
            <a:endParaRPr lang="en-GB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15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27000"/>
            <a:ext cx="8207375" cy="66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40152" y="127000"/>
            <a:ext cx="2735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b="1" dirty="0" err="1">
                <a:solidFill>
                  <a:srgbClr val="000000"/>
                </a:solidFill>
              </a:rPr>
              <a:t>RuMP</a:t>
            </a:r>
            <a:r>
              <a:rPr lang="en-GB" b="1" dirty="0">
                <a:solidFill>
                  <a:srgbClr val="000000"/>
                </a:solidFill>
              </a:rPr>
              <a:t> pathway</a:t>
            </a:r>
            <a:endParaRPr lang="en-GB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16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52413" y="476250"/>
            <a:ext cx="8648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The dihydroxyacetone [DHA] cycle of formaldehyde assimilation in yeasts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95288" y="1125538"/>
            <a:ext cx="7632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68313" y="2201863"/>
            <a:ext cx="7921625" cy="3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This is similar to the RuBP and RuMP cycles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Two specific enzymes are required for formaldehyde fixation: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	DHA synthase and triokinase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These were purified and characterised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Short term labelling pattern from 14C methanol was consistent with the cycle proposed by Quayle and distribution of labelled carbon in the proposed intermediates was consistent with the cycle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Mutants lacking the key enzymes were unable to grow on methanol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395288" y="1052513"/>
            <a:ext cx="82089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Nobuo Kato, O’Connor (Mary Lidstrom), Sahm, Babel, van Dijken, Quayle [1977-1981]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02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1258888" y="6207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250825" y="260350"/>
            <a:ext cx="5080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400" b="1">
                <a:solidFill>
                  <a:srgbClr val="000000"/>
                </a:solidFill>
              </a:rPr>
              <a:t>DHA cycle in yeast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600" b="1">
                <a:solidFill>
                  <a:srgbClr val="000000"/>
                </a:solidFill>
              </a:rPr>
              <a:t>Fixation: xylulose phosphate +HCHO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600" b="1">
                <a:solidFill>
                  <a:srgbClr val="000000"/>
                </a:solidFill>
              </a:rPr>
              <a:t>glyceraldehyde phosphate + dihydroxyacetone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4013200" y="930275"/>
            <a:ext cx="431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pic>
        <p:nvPicPr>
          <p:cNvPr id="2868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466850"/>
            <a:ext cx="8153400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913" y="0"/>
            <a:ext cx="4187825" cy="202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392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6137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 descr="RODvcpict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01554"/>
            <a:ext cx="3144837" cy="423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3690832" y="1412776"/>
            <a:ext cx="4960757" cy="3048872"/>
            <a:chOff x="2822" y="565"/>
            <a:chExt cx="2653" cy="1653"/>
          </a:xfrm>
        </p:grpSpPr>
        <p:pic>
          <p:nvPicPr>
            <p:cNvPr id="10" name="Picture 4" descr="pLargeboat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2" y="565"/>
              <a:ext cx="2653" cy="1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2870" y="1931"/>
              <a:ext cx="4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dirty="0">
                  <a:solidFill>
                    <a:srgbClr val="FFFFCC"/>
                  </a:solidFill>
                  <a:latin typeface="Arial"/>
                </a:rPr>
                <a:t>Peter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5095" y="877"/>
              <a:ext cx="3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dirty="0">
                  <a:solidFill>
                    <a:srgbClr val="FFFFCC"/>
                  </a:solidFill>
                  <a:latin typeface="Arial"/>
                </a:rPr>
                <a:t>Bob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67545" y="587727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J. Rod Quayle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780586" y="4725144"/>
            <a:ext cx="485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Peter Large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650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M1microsc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542" y="3698875"/>
            <a:ext cx="2921000" cy="268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AM1pl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58788"/>
            <a:ext cx="3132137" cy="296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M1strea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98875"/>
            <a:ext cx="2952750" cy="286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>
          <a:xfrm>
            <a:off x="-757238" y="333375"/>
            <a:ext cx="7345363" cy="792163"/>
          </a:xfrm>
        </p:spPr>
        <p:txBody>
          <a:bodyPr/>
          <a:lstStyle/>
          <a:p>
            <a:r>
              <a:rPr lang="en-GB" sz="3200" i="1"/>
              <a:t>Methylobacterium extorquens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250825" y="1295400"/>
            <a:ext cx="5400675" cy="13239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000" i="1" dirty="0"/>
              <a:t>Pseudomonas</a:t>
            </a:r>
            <a:r>
              <a:rPr lang="en-GB" sz="1600" dirty="0"/>
              <a:t> </a:t>
            </a:r>
            <a:r>
              <a:rPr lang="en-GB" sz="2000" dirty="0"/>
              <a:t>AM1 (Peel &amp; Quayle, 1961)</a:t>
            </a:r>
          </a:p>
          <a:p>
            <a:pPr>
              <a:lnSpc>
                <a:spcPct val="80000"/>
              </a:lnSpc>
            </a:pPr>
            <a:endParaRPr lang="en-GB" sz="2000" dirty="0"/>
          </a:p>
          <a:p>
            <a:pPr>
              <a:lnSpc>
                <a:spcPct val="80000"/>
              </a:lnSpc>
            </a:pPr>
            <a:r>
              <a:rPr lang="en-GB" sz="2000" i="1" dirty="0"/>
              <a:t>Pseudomonas</a:t>
            </a:r>
            <a:r>
              <a:rPr lang="en-GB" sz="2000" dirty="0"/>
              <a:t> sp. M27</a:t>
            </a:r>
            <a:r>
              <a:rPr lang="en-GB" sz="1600" dirty="0"/>
              <a:t> (</a:t>
            </a:r>
            <a:r>
              <a:rPr lang="en-GB" sz="2000" dirty="0"/>
              <a:t>Anthony &amp; 				     </a:t>
            </a:r>
            <a:r>
              <a:rPr lang="en-GB" sz="2000" dirty="0" err="1"/>
              <a:t>Zatman</a:t>
            </a:r>
            <a:r>
              <a:rPr lang="en-GB" sz="2000" dirty="0"/>
              <a:t>, 1964)</a:t>
            </a:r>
          </a:p>
          <a:p>
            <a:pPr>
              <a:lnSpc>
                <a:spcPct val="80000"/>
              </a:lnSpc>
            </a:pPr>
            <a:endParaRPr lang="en-GB" sz="2000" dirty="0"/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719138" y="2701925"/>
            <a:ext cx="9413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CH</a:t>
            </a:r>
            <a:r>
              <a:rPr lang="en-GB" baseline="-25000">
                <a:solidFill>
                  <a:srgbClr val="000000"/>
                </a:solidFill>
              </a:rPr>
              <a:t>3</a:t>
            </a:r>
            <a:r>
              <a:rPr lang="en-GB">
                <a:solidFill>
                  <a:srgbClr val="000000"/>
                </a:solidFill>
              </a:rPr>
              <a:t>OH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889125" y="2692400"/>
            <a:ext cx="857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HCHO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2971800" y="2692400"/>
            <a:ext cx="1035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HCOOH</a:t>
            </a: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4211638" y="2700338"/>
            <a:ext cx="6111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CO</a:t>
            </a:r>
            <a:r>
              <a:rPr lang="en-GB" baseline="-25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>
            <a:off x="1620838" y="2879725"/>
            <a:ext cx="269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>
            <a:off x="2701925" y="2879725"/>
            <a:ext cx="269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>
            <a:off x="3962400" y="2879725"/>
            <a:ext cx="269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013" y="3429000"/>
            <a:ext cx="2309812" cy="309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82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95288" y="1614488"/>
            <a:ext cx="8569325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</a:rPr>
              <a:t>1. Large, P.J., Peel, D. and Quayle, J.R.</a:t>
            </a:r>
            <a:r>
              <a:rPr lang="en-US" sz="1600" i="1">
                <a:solidFill>
                  <a:srgbClr val="000000"/>
                </a:solidFill>
              </a:rPr>
              <a:t> Biochemical Journal</a:t>
            </a:r>
            <a:r>
              <a:rPr lang="en-US" sz="1600">
                <a:solidFill>
                  <a:srgbClr val="000000"/>
                </a:solidFill>
              </a:rPr>
              <a:t> </a:t>
            </a:r>
            <a:r>
              <a:rPr lang="en-US" sz="1600" b="1">
                <a:solidFill>
                  <a:srgbClr val="000000"/>
                </a:solidFill>
              </a:rPr>
              <a:t>81</a:t>
            </a:r>
            <a:r>
              <a:rPr lang="en-US" sz="1600">
                <a:solidFill>
                  <a:srgbClr val="000000"/>
                </a:solidFill>
              </a:rPr>
              <a:t> , 470-480 (1961).</a:t>
            </a:r>
            <a:br>
              <a:rPr lang="en-US" sz="1600">
                <a:solidFill>
                  <a:srgbClr val="000000"/>
                </a:solidFill>
              </a:rPr>
            </a:br>
            <a:r>
              <a:rPr lang="en-US" sz="1600">
                <a:solidFill>
                  <a:srgbClr val="000000"/>
                </a:solidFill>
              </a:rPr>
              <a:t>Microbial growth on C1 compounds:  Synthesis of cell constituents by methanol- and formate-grown </a:t>
            </a:r>
            <a:r>
              <a:rPr lang="en-US" sz="1600" i="1">
                <a:solidFill>
                  <a:srgbClr val="000000"/>
                </a:solidFill>
              </a:rPr>
              <a:t>Pseudomonas</a:t>
            </a:r>
            <a:r>
              <a:rPr lang="en-US" sz="1600">
                <a:solidFill>
                  <a:srgbClr val="000000"/>
                </a:solidFill>
              </a:rPr>
              <a:t> AM1 and methanol-grown </a:t>
            </a:r>
            <a:r>
              <a:rPr lang="en-US" sz="1600" i="1">
                <a:solidFill>
                  <a:srgbClr val="000000"/>
                </a:solidFill>
              </a:rPr>
              <a:t>Hyphomicrobium vulgare.</a:t>
            </a:r>
            <a:br>
              <a:rPr lang="en-US" sz="1600" i="1">
                <a:solidFill>
                  <a:srgbClr val="000000"/>
                </a:solidFill>
              </a:rPr>
            </a:br>
            <a:r>
              <a:rPr lang="en-US" sz="1600">
                <a:solidFill>
                  <a:srgbClr val="000000"/>
                </a:solidFill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</a:rPr>
              <a:t>2. Large, P.J., Peel, D. and Quayle, J.R.</a:t>
            </a:r>
            <a:r>
              <a:rPr lang="en-US" sz="1600" i="1">
                <a:solidFill>
                  <a:srgbClr val="000000"/>
                </a:solidFill>
              </a:rPr>
              <a:t> Biochemical Journal</a:t>
            </a:r>
            <a:r>
              <a:rPr lang="en-US" sz="1600">
                <a:solidFill>
                  <a:srgbClr val="000000"/>
                </a:solidFill>
              </a:rPr>
              <a:t> </a:t>
            </a:r>
            <a:r>
              <a:rPr lang="en-US" sz="1600" b="1">
                <a:solidFill>
                  <a:srgbClr val="000000"/>
                </a:solidFill>
              </a:rPr>
              <a:t>82,</a:t>
            </a:r>
            <a:r>
              <a:rPr lang="en-US" sz="1600">
                <a:solidFill>
                  <a:srgbClr val="000000"/>
                </a:solidFill>
              </a:rPr>
              <a:t> 483-488 (1962).</a:t>
            </a:r>
            <a:br>
              <a:rPr lang="en-US" sz="1600">
                <a:solidFill>
                  <a:srgbClr val="000000"/>
                </a:solidFill>
              </a:rPr>
            </a:br>
            <a:r>
              <a:rPr lang="en-US" sz="1600">
                <a:solidFill>
                  <a:srgbClr val="000000"/>
                </a:solidFill>
              </a:rPr>
              <a:t>Microbial growth on C1 compounds:  Distribution of radioactivity in metabolites of methanol-grown </a:t>
            </a:r>
            <a:r>
              <a:rPr lang="en-US" sz="1600" i="1">
                <a:solidFill>
                  <a:srgbClr val="000000"/>
                </a:solidFill>
              </a:rPr>
              <a:t>Pseudomonas</a:t>
            </a:r>
            <a:r>
              <a:rPr lang="en-US" sz="1600">
                <a:solidFill>
                  <a:srgbClr val="000000"/>
                </a:solidFill>
              </a:rPr>
              <a:t> AM1 after incubation with [14C]methanol and [14C]bicarbonate.</a:t>
            </a:r>
            <a:br>
              <a:rPr lang="en-US" sz="1600">
                <a:solidFill>
                  <a:srgbClr val="000000"/>
                </a:solidFill>
              </a:rPr>
            </a:br>
            <a:endParaRPr lang="en-US" sz="160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</a:rPr>
              <a:t>3. Large, P.J., Peel, D. and Quayle, J.R.</a:t>
            </a:r>
            <a:r>
              <a:rPr lang="en-US" sz="1600" i="1">
                <a:solidFill>
                  <a:srgbClr val="000000"/>
                </a:solidFill>
              </a:rPr>
              <a:t> Biochemical Journal</a:t>
            </a:r>
            <a:r>
              <a:rPr lang="en-US" sz="1600">
                <a:solidFill>
                  <a:srgbClr val="000000"/>
                </a:solidFill>
              </a:rPr>
              <a:t> </a:t>
            </a:r>
            <a:r>
              <a:rPr lang="en-US" sz="1600" b="1">
                <a:solidFill>
                  <a:srgbClr val="000000"/>
                </a:solidFill>
              </a:rPr>
              <a:t>85,</a:t>
            </a:r>
            <a:r>
              <a:rPr lang="en-US" sz="1600">
                <a:solidFill>
                  <a:srgbClr val="000000"/>
                </a:solidFill>
              </a:rPr>
              <a:t> 243-250 (1962).</a:t>
            </a:r>
            <a:br>
              <a:rPr lang="en-US" sz="1600">
                <a:solidFill>
                  <a:srgbClr val="000000"/>
                </a:solidFill>
              </a:rPr>
            </a:br>
            <a:r>
              <a:rPr lang="en-US" sz="1600">
                <a:solidFill>
                  <a:srgbClr val="000000"/>
                </a:solidFill>
              </a:rPr>
              <a:t>Microbial growth on C1 compounds:  Carboxylation of phosphoenolpyruvate in methanol-grown </a:t>
            </a:r>
            <a:r>
              <a:rPr lang="en-US" sz="1600" i="1">
                <a:solidFill>
                  <a:srgbClr val="000000"/>
                </a:solidFill>
              </a:rPr>
              <a:t>Pseudomonas</a:t>
            </a:r>
            <a:r>
              <a:rPr lang="en-US" sz="1600">
                <a:solidFill>
                  <a:srgbClr val="000000"/>
                </a:solidFill>
              </a:rPr>
              <a:t> AM1.</a:t>
            </a:r>
            <a:br>
              <a:rPr lang="en-US" sz="1600">
                <a:solidFill>
                  <a:srgbClr val="000000"/>
                </a:solidFill>
              </a:rPr>
            </a:br>
            <a:r>
              <a:rPr lang="en-US" sz="1600">
                <a:solidFill>
                  <a:srgbClr val="000000"/>
                </a:solidFill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</a:rPr>
              <a:t>4. Large, P.J. and Quayle, J.R.</a:t>
            </a:r>
            <a:r>
              <a:rPr lang="en-US" sz="1600" i="1">
                <a:solidFill>
                  <a:srgbClr val="000000"/>
                </a:solidFill>
              </a:rPr>
              <a:t> Biochemical Journal </a:t>
            </a:r>
            <a:r>
              <a:rPr lang="en-US" sz="1600" b="1">
                <a:solidFill>
                  <a:srgbClr val="000000"/>
                </a:solidFill>
              </a:rPr>
              <a:t>87</a:t>
            </a:r>
            <a:r>
              <a:rPr lang="en-US" sz="1600">
                <a:solidFill>
                  <a:srgbClr val="000000"/>
                </a:solidFill>
              </a:rPr>
              <a:t>, 386-396 (1963).</a:t>
            </a:r>
            <a:br>
              <a:rPr lang="en-US" sz="1600">
                <a:solidFill>
                  <a:srgbClr val="000000"/>
                </a:solidFill>
              </a:rPr>
            </a:br>
            <a:r>
              <a:rPr lang="en-US" sz="1600">
                <a:solidFill>
                  <a:srgbClr val="000000"/>
                </a:solidFill>
              </a:rPr>
              <a:t>Microbial growth on C1 compounds:  Enzyme activities in extracts of </a:t>
            </a:r>
            <a:r>
              <a:rPr lang="en-US" sz="1600" i="1">
                <a:solidFill>
                  <a:srgbClr val="000000"/>
                </a:solidFill>
              </a:rPr>
              <a:t>Pseudomonas</a:t>
            </a:r>
            <a:r>
              <a:rPr lang="en-US" sz="1600">
                <a:solidFill>
                  <a:srgbClr val="000000"/>
                </a:solidFill>
              </a:rPr>
              <a:t> AM1. 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68313" y="404813"/>
            <a:ext cx="7991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000" b="1">
                <a:solidFill>
                  <a:srgbClr val="000000"/>
                </a:solidFill>
              </a:rPr>
              <a:t>The Serine Pathway;    Peter Large, David Peel and Rod Quayle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66725" y="1019175"/>
            <a:ext cx="4162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1961 - 1963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4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68313" y="260350"/>
            <a:ext cx="83518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b="1">
                <a:solidFill>
                  <a:srgbClr val="000000"/>
                </a:solidFill>
              </a:rPr>
              <a:t>The Elucidation of the Serine pathway in </a:t>
            </a:r>
            <a:r>
              <a:rPr lang="en-GB" sz="2000" b="1" i="1">
                <a:solidFill>
                  <a:srgbClr val="000000"/>
                </a:solidFill>
              </a:rPr>
              <a:t>Pseudomonas</a:t>
            </a:r>
            <a:r>
              <a:rPr lang="en-GB" sz="2000" b="1">
                <a:solidFill>
                  <a:srgbClr val="000000"/>
                </a:solidFill>
              </a:rPr>
              <a:t> AM1      </a:t>
            </a:r>
            <a:r>
              <a:rPr lang="en-GB" sz="2000">
                <a:solidFill>
                  <a:srgbClr val="000000"/>
                </a:solidFill>
              </a:rPr>
              <a:t>[now </a:t>
            </a:r>
            <a:r>
              <a:rPr lang="en-GB" sz="2000" i="1">
                <a:solidFill>
                  <a:srgbClr val="000000"/>
                </a:solidFill>
              </a:rPr>
              <a:t>Methylobacterium extorquens</a:t>
            </a:r>
            <a:r>
              <a:rPr lang="en-GB" sz="2000">
                <a:solidFill>
                  <a:srgbClr val="000000"/>
                </a:solidFill>
              </a:rPr>
              <a:t> AM1]</a:t>
            </a: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19113" y="1073150"/>
            <a:ext cx="8229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 pink facultative methylotroph; grows on methanol, not methane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189" name="Group 21"/>
          <p:cNvGrpSpPr>
            <a:grpSpLocks/>
          </p:cNvGrpSpPr>
          <p:nvPr/>
        </p:nvGrpSpPr>
        <p:grpSpPr bwMode="auto">
          <a:xfrm>
            <a:off x="765175" y="2636838"/>
            <a:ext cx="6913563" cy="939800"/>
            <a:chOff x="431" y="1344"/>
            <a:chExt cx="4355" cy="592"/>
          </a:xfrm>
        </p:grpSpPr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1429" y="1661"/>
              <a:ext cx="49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aseline="30000">
                  <a:solidFill>
                    <a:srgbClr val="000000"/>
                  </a:solidFill>
                </a:rPr>
                <a:t>14</a:t>
              </a:r>
              <a:r>
                <a:rPr lang="en-US">
                  <a:solidFill>
                    <a:srgbClr val="000000"/>
                  </a:solidFill>
                </a:rPr>
                <a:t>CO</a:t>
              </a:r>
              <a:r>
                <a:rPr lang="en-US" baseline="-2500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2109" y="1661"/>
              <a:ext cx="167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baseline="30000">
                  <a:solidFill>
                    <a:srgbClr val="000000"/>
                  </a:solidFill>
                </a:rPr>
                <a:t>14</a:t>
              </a:r>
              <a:r>
                <a:rPr lang="en-GB">
                  <a:solidFill>
                    <a:srgbClr val="000000"/>
                  </a:solidFill>
                </a:rPr>
                <a:t>C 3- phosphoglycerate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76" name="Text Box 8"/>
            <p:cNvSpPr txBox="1">
              <a:spLocks noChangeArrowheads="1"/>
            </p:cNvSpPr>
            <p:nvPr/>
          </p:nvSpPr>
          <p:spPr bwMode="auto">
            <a:xfrm>
              <a:off x="4150" y="1570"/>
              <a:ext cx="63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 b="1" baseline="30000">
                  <a:solidFill>
                    <a:srgbClr val="000000"/>
                  </a:solidFill>
                </a:rPr>
                <a:t>14</a:t>
              </a:r>
              <a:r>
                <a:rPr lang="en-GB" sz="1600" b="1">
                  <a:solidFill>
                    <a:srgbClr val="000000"/>
                  </a:solidFill>
                </a:rPr>
                <a:t>C Cell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 b="1">
                  <a:solidFill>
                    <a:srgbClr val="000000"/>
                  </a:solidFill>
                </a:rPr>
                <a:t>material</a:t>
              </a:r>
              <a:endParaRPr lang="en-US" sz="1600" b="1">
                <a:solidFill>
                  <a:srgbClr val="000000"/>
                </a:solidFill>
              </a:endParaRPr>
            </a:p>
          </p:txBody>
        </p:sp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1519" y="1344"/>
              <a:ext cx="103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>
                  <a:solidFill>
                    <a:srgbClr val="000000"/>
                  </a:solidFill>
                </a:rPr>
                <a:t>RuBP carboxylase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>
                  <a:solidFill>
                    <a:srgbClr val="000000"/>
                  </a:solidFill>
                </a:rPr>
                <a:t>[RUBISCO]</a:t>
              </a:r>
              <a:endParaRPr lang="en-US" sz="1400">
                <a:solidFill>
                  <a:srgbClr val="000000"/>
                </a:solidFill>
              </a:endParaRPr>
            </a:p>
          </p:txBody>
        </p:sp>
        <p:sp>
          <p:nvSpPr>
            <p:cNvPr id="7178" name="Rectangle 10"/>
            <p:cNvSpPr>
              <a:spLocks noChangeArrowheads="1"/>
            </p:cNvSpPr>
            <p:nvPr/>
          </p:nvSpPr>
          <p:spPr bwMode="auto">
            <a:xfrm>
              <a:off x="431" y="1661"/>
              <a:ext cx="69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aseline="30000">
                  <a:solidFill>
                    <a:srgbClr val="000000"/>
                  </a:solidFill>
                </a:rPr>
                <a:t>14</a:t>
              </a:r>
              <a:r>
                <a:rPr lang="en-US">
                  <a:solidFill>
                    <a:srgbClr val="000000"/>
                  </a:solidFill>
                </a:rPr>
                <a:t>CH</a:t>
              </a:r>
              <a:r>
                <a:rPr lang="en-US" baseline="-25000">
                  <a:solidFill>
                    <a:srgbClr val="000000"/>
                  </a:solidFill>
                </a:rPr>
                <a:t>3</a:t>
              </a:r>
              <a:r>
                <a:rPr lang="en-US">
                  <a:solidFill>
                    <a:srgbClr val="000000"/>
                  </a:solidFill>
                </a:rPr>
                <a:t>OH</a:t>
              </a:r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auto">
            <a:xfrm>
              <a:off x="1156" y="1797"/>
              <a:ext cx="2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auto">
            <a:xfrm>
              <a:off x="1882" y="1797"/>
              <a:ext cx="2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3878" y="1797"/>
              <a:ext cx="1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684213" y="4005263"/>
            <a:ext cx="8208962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Passage of ‘cold’ </a:t>
            </a:r>
            <a:r>
              <a:rPr lang="en-US">
                <a:solidFill>
                  <a:srgbClr val="000000"/>
                </a:solidFill>
              </a:rPr>
              <a:t>CO</a:t>
            </a:r>
            <a:r>
              <a:rPr lang="en-US" baseline="-25000">
                <a:solidFill>
                  <a:srgbClr val="000000"/>
                </a:solidFill>
              </a:rPr>
              <a:t>2 </a:t>
            </a:r>
            <a:r>
              <a:rPr lang="en-US">
                <a:solidFill>
                  <a:srgbClr val="000000"/>
                </a:solidFill>
              </a:rPr>
              <a:t>through the culture during growth on</a:t>
            </a:r>
            <a:r>
              <a:rPr lang="en-US" baseline="-25000">
                <a:solidFill>
                  <a:srgbClr val="000000"/>
                </a:solidFill>
              </a:rPr>
              <a:t> </a:t>
            </a:r>
            <a:r>
              <a:rPr lang="en-US" baseline="30000">
                <a:solidFill>
                  <a:srgbClr val="000000"/>
                </a:solidFill>
              </a:rPr>
              <a:t>14</a:t>
            </a:r>
            <a:r>
              <a:rPr lang="en-US">
                <a:solidFill>
                  <a:srgbClr val="000000"/>
                </a:solidFill>
              </a:rPr>
              <a:t>CH</a:t>
            </a:r>
            <a:r>
              <a:rPr lang="en-US" baseline="-25000">
                <a:solidFill>
                  <a:srgbClr val="000000"/>
                </a:solidFill>
              </a:rPr>
              <a:t>3</a:t>
            </a:r>
            <a:r>
              <a:rPr lang="en-US">
                <a:solidFill>
                  <a:srgbClr val="000000"/>
                </a:solidFill>
              </a:rPr>
              <a:t>OH decreased label in cell material by about 50%. This shows that half the carbon enters the biosynthetic pathway as CO</a:t>
            </a:r>
            <a:r>
              <a:rPr lang="en-US" baseline="-25000">
                <a:solidFill>
                  <a:srgbClr val="000000"/>
                </a:solidFill>
              </a:rPr>
              <a:t>2 </a:t>
            </a:r>
            <a:r>
              <a:rPr lang="en-US">
                <a:solidFill>
                  <a:srgbClr val="000000"/>
                </a:solidFill>
              </a:rPr>
              <a:t>produced from the methanol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RuBP carboxylase is absent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Short term labelling experiments showed that 3- phosphoglycerate is not an  early intermediate when whole cells are incubated with </a:t>
            </a:r>
            <a:r>
              <a:rPr lang="en-US" baseline="30000">
                <a:solidFill>
                  <a:srgbClr val="000000"/>
                </a:solidFill>
              </a:rPr>
              <a:t>14</a:t>
            </a:r>
            <a:r>
              <a:rPr lang="en-US">
                <a:solidFill>
                  <a:srgbClr val="000000"/>
                </a:solidFill>
              </a:rPr>
              <a:t>CH</a:t>
            </a:r>
            <a:r>
              <a:rPr lang="en-US" baseline="-25000">
                <a:solidFill>
                  <a:srgbClr val="000000"/>
                </a:solidFill>
              </a:rPr>
              <a:t>3</a:t>
            </a:r>
            <a:r>
              <a:rPr lang="en-US">
                <a:solidFill>
                  <a:srgbClr val="000000"/>
                </a:solidFill>
              </a:rPr>
              <a:t>OH or H</a:t>
            </a:r>
            <a:r>
              <a:rPr lang="en-US" baseline="30000">
                <a:solidFill>
                  <a:srgbClr val="000000"/>
                </a:solidFill>
              </a:rPr>
              <a:t>14</a:t>
            </a:r>
            <a:r>
              <a:rPr lang="en-US">
                <a:solidFill>
                  <a:srgbClr val="000000"/>
                </a:solidFill>
              </a:rPr>
              <a:t>COOH</a:t>
            </a: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539750" y="1628775"/>
            <a:ext cx="777716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Bacteria were grown on </a:t>
            </a:r>
            <a:r>
              <a:rPr lang="en-GB" baseline="30000">
                <a:solidFill>
                  <a:srgbClr val="000000"/>
                </a:solidFill>
              </a:rPr>
              <a:t>14</a:t>
            </a:r>
            <a:r>
              <a:rPr lang="en-GB">
                <a:solidFill>
                  <a:srgbClr val="000000"/>
                </a:solidFill>
              </a:rPr>
              <a:t>C MeOH and the label in cell material recorded. If RuBP pathway is operating then passage of ‘cold’ </a:t>
            </a:r>
            <a:r>
              <a:rPr lang="en-GB" baseline="30000">
                <a:solidFill>
                  <a:srgbClr val="000000"/>
                </a:solidFill>
              </a:rPr>
              <a:t>14</a:t>
            </a:r>
            <a:r>
              <a:rPr lang="en-GB">
                <a:solidFill>
                  <a:srgbClr val="000000"/>
                </a:solidFill>
              </a:rPr>
              <a:t>CO</a:t>
            </a:r>
            <a:r>
              <a:rPr lang="en-GB" baseline="-25000">
                <a:solidFill>
                  <a:srgbClr val="000000"/>
                </a:solidFill>
              </a:rPr>
              <a:t>2 </a:t>
            </a:r>
            <a:r>
              <a:rPr lang="en-GB">
                <a:solidFill>
                  <a:srgbClr val="000000"/>
                </a:solidFill>
              </a:rPr>
              <a:t>would decrease the label by 95%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03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684213" y="1458913"/>
            <a:ext cx="7488237" cy="297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Incubate growing cells with </a:t>
            </a:r>
            <a:r>
              <a:rPr lang="en-US" baseline="30000">
                <a:solidFill>
                  <a:srgbClr val="000000"/>
                </a:solidFill>
              </a:rPr>
              <a:t>14</a:t>
            </a:r>
            <a:r>
              <a:rPr lang="en-US">
                <a:solidFill>
                  <a:srgbClr val="000000"/>
                </a:solidFill>
              </a:rPr>
              <a:t>CH</a:t>
            </a:r>
            <a:r>
              <a:rPr lang="en-US" baseline="-25000">
                <a:solidFill>
                  <a:srgbClr val="000000"/>
                </a:solidFill>
              </a:rPr>
              <a:t>3</a:t>
            </a:r>
            <a:r>
              <a:rPr lang="en-US">
                <a:solidFill>
                  <a:srgbClr val="000000"/>
                </a:solidFill>
              </a:rPr>
              <a:t>OH or </a:t>
            </a:r>
            <a:r>
              <a:rPr lang="en-US" baseline="30000">
                <a:solidFill>
                  <a:srgbClr val="000000"/>
                </a:solidFill>
              </a:rPr>
              <a:t>14</a:t>
            </a:r>
            <a:r>
              <a:rPr lang="en-US">
                <a:solidFill>
                  <a:srgbClr val="000000"/>
                </a:solidFill>
              </a:rPr>
              <a:t>CO</a:t>
            </a:r>
            <a:r>
              <a:rPr lang="en-US" baseline="-25000">
                <a:solidFill>
                  <a:srgbClr val="000000"/>
                </a:solidFill>
              </a:rPr>
              <a:t>2 </a:t>
            </a:r>
            <a:r>
              <a:rPr lang="en-US">
                <a:solidFill>
                  <a:srgbClr val="000000"/>
                </a:solidFill>
              </a:rPr>
              <a:t>(bicarbonate)</a:t>
            </a:r>
            <a:endParaRPr lang="en-US" baseline="-25000">
              <a:solidFill>
                <a:srgbClr val="000000"/>
              </a:solidFill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Take samples into boiling ethanol at 2,4,8,20 secs etc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Separate all soluble components by 2-way paper chromatography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Identify labelled compounds by autoradiography (3 weeks)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Elute, count </a:t>
            </a:r>
            <a:r>
              <a:rPr lang="en-GB" baseline="30000">
                <a:solidFill>
                  <a:srgbClr val="000000"/>
                </a:solidFill>
              </a:rPr>
              <a:t>14</a:t>
            </a:r>
            <a:r>
              <a:rPr lang="en-GB">
                <a:solidFill>
                  <a:srgbClr val="000000"/>
                </a:solidFill>
              </a:rPr>
              <a:t>C and confirm identity by co-chromatography with known compounds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Plot % radioactivity in each compound against time.  A negative slope indicates an early intermediate.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827088" y="3933825"/>
            <a:ext cx="77771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611188" y="4983163"/>
            <a:ext cx="7921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After 1 min incubation the early intermediates were chemically analysed to determine the specific radioactivity in each carbon atom	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322263" y="333375"/>
            <a:ext cx="8512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400" b="1">
                <a:solidFill>
                  <a:srgbClr val="000000"/>
                </a:solidFill>
              </a:rPr>
              <a:t>Short term label experiments to determine path of carbon</a:t>
            </a:r>
            <a:endParaRPr lang="en-US" sz="24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45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39750" y="307975"/>
            <a:ext cx="6967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>
                <a:solidFill>
                  <a:srgbClr val="000000"/>
                </a:solidFill>
              </a:rPr>
              <a:t>Distribution of label in cells incubated with  labelled CO</a:t>
            </a:r>
            <a:r>
              <a:rPr lang="en-GB" sz="2000" b="1" baseline="-25000">
                <a:solidFill>
                  <a:srgbClr val="000000"/>
                </a:solidFill>
              </a:rPr>
              <a:t>2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477838" y="1003300"/>
            <a:ext cx="4248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Negative slope = earliest intermediates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Malate [reflecting oxaloacetate, OAA]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Glycine; Later - serine</a:t>
            </a: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5" y="836613"/>
            <a:ext cx="4568825" cy="511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50825" y="6092825"/>
            <a:ext cx="8713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Similar results were obtained using </a:t>
            </a:r>
            <a:r>
              <a:rPr lang="en-GB" i="1">
                <a:solidFill>
                  <a:srgbClr val="000000"/>
                </a:solidFill>
              </a:rPr>
              <a:t>Hyphomicrobium vulgare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87350" y="2070100"/>
            <a:ext cx="4321175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Suggests typical carboxylation of a C3 to a C4 compound [OAA / malate]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And either cleavage of C4 to glycine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Or novel carboxylation to give glycine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323850" y="3841750"/>
            <a:ext cx="4176713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NB: the presence of a labelled compound at 20 seconds does not indicate an early intermediate.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Coenzyme A derivatives are cannot be seen in this sort of experiment.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6084888" y="2205038"/>
            <a:ext cx="7921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malate</a:t>
            </a: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5651500" y="3429000"/>
            <a:ext cx="792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glycine</a:t>
            </a: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7307263" y="3343275"/>
            <a:ext cx="14398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Phosphorylated compounds</a:t>
            </a:r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84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92138" y="327025"/>
            <a:ext cx="6608762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>
                <a:solidFill>
                  <a:srgbClr val="000000"/>
                </a:solidFill>
              </a:rPr>
              <a:t>Distribution of label in cells incubated with  methanol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425" y="806450"/>
            <a:ext cx="5130800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79375" y="981075"/>
            <a:ext cx="3976688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Negative slope = early intermediates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Serine Malate Aspartate Glycine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468313" y="6165850"/>
            <a:ext cx="6318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Similar results were obtained using </a:t>
            </a:r>
            <a:r>
              <a:rPr lang="en-GB" i="1">
                <a:solidFill>
                  <a:srgbClr val="000000"/>
                </a:solidFill>
              </a:rPr>
              <a:t>Hyphomicrobium vulgare</a:t>
            </a:r>
            <a:endParaRPr lang="en-US" i="1">
              <a:solidFill>
                <a:srgbClr val="000000"/>
              </a:solidFill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0" y="2251075"/>
            <a:ext cx="387032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Suggests: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Addition of HCHO to glycine  to give serine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 derivative of  serine is carboxylated to OAA / malate / aspartate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6507163" y="1171575"/>
            <a:ext cx="14398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Phosphorylated compounds</a:t>
            </a:r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27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26" name="Rectangle 22"/>
          <p:cNvSpPr>
            <a:spLocks noChangeArrowheads="1"/>
          </p:cNvSpPr>
          <p:nvPr/>
        </p:nvSpPr>
        <p:spPr bwMode="auto">
          <a:xfrm>
            <a:off x="371475" y="4219575"/>
            <a:ext cx="28194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361950" y="2990850"/>
            <a:ext cx="2838450" cy="542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grpSp>
        <p:nvGrpSpPr>
          <p:cNvPr id="47124" name="Group 20"/>
          <p:cNvGrpSpPr>
            <a:grpSpLocks/>
          </p:cNvGrpSpPr>
          <p:nvPr/>
        </p:nvGrpSpPr>
        <p:grpSpPr bwMode="auto">
          <a:xfrm>
            <a:off x="304800" y="2155825"/>
            <a:ext cx="4002088" cy="2628900"/>
            <a:chOff x="192" y="1130"/>
            <a:chExt cx="2521" cy="1656"/>
          </a:xfrm>
        </p:grpSpPr>
        <p:sp>
          <p:nvSpPr>
            <p:cNvPr id="47107" name="Rectangle 3"/>
            <p:cNvSpPr>
              <a:spLocks noChangeArrowheads="1"/>
            </p:cNvSpPr>
            <p:nvPr/>
          </p:nvSpPr>
          <p:spPr bwMode="auto">
            <a:xfrm>
              <a:off x="204" y="1617"/>
              <a:ext cx="74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CH</a:t>
              </a:r>
              <a:r>
                <a:rPr lang="en-GB" baseline="-25000">
                  <a:solidFill>
                    <a:srgbClr val="000000"/>
                  </a:solidFill>
                </a:rPr>
                <a:t>2</a:t>
              </a:r>
              <a:r>
                <a:rPr lang="en-GB">
                  <a:solidFill>
                    <a:srgbClr val="000000"/>
                  </a:solidFill>
                </a:rPr>
                <a:t>NH</a:t>
              </a:r>
              <a:r>
                <a:rPr lang="en-GB" baseline="-25000">
                  <a:solidFill>
                    <a:srgbClr val="000000"/>
                  </a:solidFill>
                </a:rPr>
                <a:t>2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COOH</a:t>
              </a:r>
            </a:p>
          </p:txBody>
        </p:sp>
        <p:sp>
          <p:nvSpPr>
            <p:cNvPr id="47109" name="Text Box 5"/>
            <p:cNvSpPr txBox="1">
              <a:spLocks noChangeArrowheads="1"/>
            </p:cNvSpPr>
            <p:nvPr/>
          </p:nvSpPr>
          <p:spPr bwMode="auto">
            <a:xfrm>
              <a:off x="204" y="1436"/>
              <a:ext cx="68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 b="1">
                  <a:solidFill>
                    <a:srgbClr val="000000"/>
                  </a:solidFill>
                </a:rPr>
                <a:t>Glycine</a:t>
              </a: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47111" name="Text Box 7"/>
            <p:cNvSpPr txBox="1">
              <a:spLocks noChangeArrowheads="1"/>
            </p:cNvSpPr>
            <p:nvPr/>
          </p:nvSpPr>
          <p:spPr bwMode="auto">
            <a:xfrm>
              <a:off x="904" y="1142"/>
              <a:ext cx="761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 b="1">
                  <a:solidFill>
                    <a:srgbClr val="000000"/>
                  </a:solidFill>
                </a:rPr>
                <a:t>From methanol</a:t>
              </a: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47112" name="Text Box 8"/>
            <p:cNvSpPr txBox="1">
              <a:spLocks noChangeArrowheads="1"/>
            </p:cNvSpPr>
            <p:nvPr/>
          </p:nvSpPr>
          <p:spPr bwMode="auto">
            <a:xfrm>
              <a:off x="1669" y="1130"/>
              <a:ext cx="104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 b="1">
                  <a:solidFill>
                    <a:srgbClr val="000000"/>
                  </a:solidFill>
                </a:rPr>
                <a:t>From bicarbonate</a:t>
              </a: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47113" name="Text Box 9"/>
            <p:cNvSpPr txBox="1">
              <a:spLocks noChangeArrowheads="1"/>
            </p:cNvSpPr>
            <p:nvPr/>
          </p:nvSpPr>
          <p:spPr bwMode="auto">
            <a:xfrm>
              <a:off x="1046" y="1617"/>
              <a:ext cx="4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50 50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115" name="Text Box 11"/>
            <p:cNvSpPr txBox="1">
              <a:spLocks noChangeArrowheads="1"/>
            </p:cNvSpPr>
            <p:nvPr/>
          </p:nvSpPr>
          <p:spPr bwMode="auto">
            <a:xfrm>
              <a:off x="1759" y="1617"/>
              <a:ext cx="31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15 85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116" name="Text Box 12"/>
            <p:cNvSpPr txBox="1">
              <a:spLocks noChangeArrowheads="1"/>
            </p:cNvSpPr>
            <p:nvPr/>
          </p:nvSpPr>
          <p:spPr bwMode="auto">
            <a:xfrm>
              <a:off x="192" y="2209"/>
              <a:ext cx="104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CH</a:t>
              </a:r>
              <a:r>
                <a:rPr lang="en-GB" baseline="-25000">
                  <a:solidFill>
                    <a:srgbClr val="000000"/>
                  </a:solidFill>
                </a:rPr>
                <a:t>2</a:t>
              </a:r>
              <a:r>
                <a:rPr lang="en-GB">
                  <a:solidFill>
                    <a:srgbClr val="000000"/>
                  </a:solidFill>
                </a:rPr>
                <a:t>OH CHNH</a:t>
              </a:r>
              <a:r>
                <a:rPr lang="en-GB" baseline="-25000">
                  <a:solidFill>
                    <a:srgbClr val="000000"/>
                  </a:solidFill>
                </a:rPr>
                <a:t>2 </a:t>
              </a:r>
              <a:r>
                <a:rPr lang="en-GB">
                  <a:solidFill>
                    <a:srgbClr val="000000"/>
                  </a:solidFill>
                </a:rPr>
                <a:t>COOH</a:t>
              </a:r>
            </a:p>
          </p:txBody>
        </p:sp>
        <p:sp>
          <p:nvSpPr>
            <p:cNvPr id="47117" name="Text Box 13"/>
            <p:cNvSpPr txBox="1">
              <a:spLocks noChangeArrowheads="1"/>
            </p:cNvSpPr>
            <p:nvPr/>
          </p:nvSpPr>
          <p:spPr bwMode="auto">
            <a:xfrm>
              <a:off x="204" y="2058"/>
              <a:ext cx="72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 b="1">
                  <a:solidFill>
                    <a:srgbClr val="000000"/>
                  </a:solidFill>
                </a:rPr>
                <a:t>Serine</a:t>
              </a: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47118" name="Text Box 14"/>
            <p:cNvSpPr txBox="1">
              <a:spLocks noChangeArrowheads="1"/>
            </p:cNvSpPr>
            <p:nvPr/>
          </p:nvSpPr>
          <p:spPr bwMode="auto">
            <a:xfrm>
              <a:off x="1054" y="2209"/>
              <a:ext cx="318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50 25 25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119" name="Text Box 15"/>
            <p:cNvSpPr txBox="1">
              <a:spLocks noChangeArrowheads="1"/>
            </p:cNvSpPr>
            <p:nvPr/>
          </p:nvSpPr>
          <p:spPr bwMode="auto">
            <a:xfrm>
              <a:off x="1759" y="2209"/>
              <a:ext cx="36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2 15 83</a:t>
              </a: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47121" name="Text Box 17"/>
          <p:cNvSpPr txBox="1">
            <a:spLocks noChangeArrowheads="1"/>
          </p:cNvSpPr>
          <p:nvPr/>
        </p:nvSpPr>
        <p:spPr bwMode="auto">
          <a:xfrm>
            <a:off x="4427538" y="1866900"/>
            <a:ext cx="4176712" cy="325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Conclusions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1. Carboxyl group of glycine comes from carbon dioxide; methylene carbon comes from methanol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2. Hydroxymethyl group in serine comes from methanol; the other 2 carbons mimic the distribution seen in  glycine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3. Serine arises by hydroxymethylation of glycine</a:t>
            </a:r>
          </a:p>
        </p:txBody>
      </p:sp>
      <p:sp>
        <p:nvSpPr>
          <p:cNvPr id="47122" name="Text Box 18"/>
          <p:cNvSpPr txBox="1">
            <a:spLocks noChangeArrowheads="1"/>
          </p:cNvSpPr>
          <p:nvPr/>
        </p:nvSpPr>
        <p:spPr bwMode="auto">
          <a:xfrm>
            <a:off x="285750" y="200025"/>
            <a:ext cx="8496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000" b="1">
                <a:solidFill>
                  <a:srgbClr val="000000"/>
                </a:solidFill>
              </a:rPr>
              <a:t>Distribution of </a:t>
            </a:r>
            <a:r>
              <a:rPr lang="en-GB" sz="2000" b="1" baseline="30000">
                <a:solidFill>
                  <a:srgbClr val="000000"/>
                </a:solidFill>
              </a:rPr>
              <a:t>14</a:t>
            </a:r>
            <a:r>
              <a:rPr lang="en-GB" sz="2000" b="1">
                <a:solidFill>
                  <a:srgbClr val="000000"/>
                </a:solidFill>
              </a:rPr>
              <a:t>C in carbon atoms of early intermediates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47123" name="Text Box 19"/>
          <p:cNvSpPr txBox="1">
            <a:spLocks noChangeArrowheads="1"/>
          </p:cNvSpPr>
          <p:nvPr/>
        </p:nvSpPr>
        <p:spPr bwMode="auto">
          <a:xfrm>
            <a:off x="371475" y="733425"/>
            <a:ext cx="84772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Cells were incubated for 1 minute with </a:t>
            </a:r>
            <a:r>
              <a:rPr lang="en-GB" baseline="30000">
                <a:solidFill>
                  <a:srgbClr val="000000"/>
                </a:solidFill>
              </a:rPr>
              <a:t>14</a:t>
            </a:r>
            <a:r>
              <a:rPr lang="en-GB">
                <a:solidFill>
                  <a:srgbClr val="000000"/>
                </a:solidFill>
              </a:rPr>
              <a:t>C MeOH or </a:t>
            </a:r>
            <a:r>
              <a:rPr lang="en-GB" baseline="30000">
                <a:solidFill>
                  <a:srgbClr val="000000"/>
                </a:solidFill>
              </a:rPr>
              <a:t>14</a:t>
            </a:r>
            <a:r>
              <a:rPr lang="en-GB">
                <a:solidFill>
                  <a:srgbClr val="000000"/>
                </a:solidFill>
              </a:rPr>
              <a:t>HCO</a:t>
            </a:r>
            <a:r>
              <a:rPr lang="en-GB" baseline="-25000">
                <a:solidFill>
                  <a:srgbClr val="000000"/>
                </a:solidFill>
              </a:rPr>
              <a:t>3</a:t>
            </a:r>
            <a:r>
              <a:rPr lang="en-GB">
                <a:solidFill>
                  <a:srgbClr val="000000"/>
                </a:solidFill>
              </a:rPr>
              <a:t>;</a:t>
            </a:r>
            <a:r>
              <a:rPr lang="en-GB" baseline="-25000">
                <a:solidFill>
                  <a:srgbClr val="000000"/>
                </a:solidFill>
              </a:rPr>
              <a:t>    </a:t>
            </a:r>
            <a:r>
              <a:rPr lang="en-GB">
                <a:solidFill>
                  <a:srgbClr val="000000"/>
                </a:solidFill>
              </a:rPr>
              <a:t>Intermediates were purified, chemically degraded and </a:t>
            </a:r>
            <a:r>
              <a:rPr lang="en-GB" baseline="30000">
                <a:solidFill>
                  <a:srgbClr val="000000"/>
                </a:solidFill>
              </a:rPr>
              <a:t>14</a:t>
            </a:r>
            <a:r>
              <a:rPr lang="en-GB">
                <a:solidFill>
                  <a:srgbClr val="000000"/>
                </a:solidFill>
              </a:rPr>
              <a:t>C in each C atom determined and expressed as % of total counts in the compound   </a:t>
            </a:r>
            <a:r>
              <a:rPr lang="en-GB" baseline="-25000">
                <a:solidFill>
                  <a:srgbClr val="000000"/>
                </a:solidFill>
              </a:rPr>
              <a:t>   </a:t>
            </a:r>
            <a:endParaRPr lang="en-US" baseline="-25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1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04813"/>
            <a:ext cx="7154862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997325"/>
            <a:ext cx="7981950" cy="286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6372225" y="908050"/>
            <a:ext cx="1728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Cell material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7235825" y="5084763"/>
            <a:ext cx="145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Cell material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 flipV="1">
            <a:off x="7164388" y="1341438"/>
            <a:ext cx="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19113" y="65088"/>
            <a:ext cx="80914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Two possible routes for conversion of methanol plus CO</a:t>
            </a:r>
            <a:r>
              <a:rPr lang="en-GB" b="1" baseline="-25000">
                <a:solidFill>
                  <a:srgbClr val="000000"/>
                </a:solidFill>
              </a:rPr>
              <a:t>2</a:t>
            </a:r>
            <a:r>
              <a:rPr lang="en-GB" b="1">
                <a:solidFill>
                  <a:srgbClr val="000000"/>
                </a:solidFill>
              </a:rPr>
              <a:t> to cell material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142875" y="3759200"/>
            <a:ext cx="41306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NOTE: key difference is production of glycine by direct condensation (above)  or by cleavage (below)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V="1">
            <a:off x="7956550" y="5478463"/>
            <a:ext cx="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5534025" y="2971800"/>
            <a:ext cx="361950" cy="314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2343150" y="2676525"/>
            <a:ext cx="57245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These 2 routes were proposed by Quayle and the cleavage route (below) later confirmed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7191375" y="5915025"/>
            <a:ext cx="1790700" cy="523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7153275" y="5886450"/>
            <a:ext cx="1809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C2 - compound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4324350" y="6343650"/>
            <a:ext cx="866775" cy="514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44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39750" y="476250"/>
            <a:ext cx="81359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000" b="1">
                <a:solidFill>
                  <a:srgbClr val="000000"/>
                </a:solidFill>
              </a:rPr>
              <a:t>The serine cycle involves a cleavage reaction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84213" y="1196975"/>
            <a:ext cx="7488237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Malyl-CoA lyase:   malyl-CoA             glyoxylate + acetyl-CoA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[Salem &amp; Quayle 1973]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			</a:t>
            </a:r>
            <a:r>
              <a:rPr lang="en-GB">
                <a:solidFill>
                  <a:srgbClr val="000000"/>
                </a:solidFill>
              </a:rPr>
              <a:t>	     glycine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3927475" y="1403350"/>
            <a:ext cx="5762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584200" y="3265488"/>
            <a:ext cx="7978775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What happens to the acetyl-CoA?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i="1">
                <a:solidFill>
                  <a:srgbClr val="000000"/>
                </a:solidFill>
              </a:rPr>
              <a:t>In icl</a:t>
            </a:r>
            <a:r>
              <a:rPr lang="en-GB" sz="2400" i="1" baseline="30000">
                <a:solidFill>
                  <a:srgbClr val="000000"/>
                </a:solidFill>
              </a:rPr>
              <a:t>+</a:t>
            </a:r>
            <a:r>
              <a:rPr lang="en-GB" i="1">
                <a:solidFill>
                  <a:srgbClr val="000000"/>
                </a:solidFill>
              </a:rPr>
              <a:t> bacteria:</a:t>
            </a:r>
            <a:r>
              <a:rPr lang="en-GB">
                <a:solidFill>
                  <a:srgbClr val="000000"/>
                </a:solidFill>
              </a:rPr>
              <a:t>  isocitrate lyase is involved in oxidation of acetyl-CoA to glyoxylate;  in these bacteria ICL is also involved during growth on ethanol or acetate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i="1">
                <a:solidFill>
                  <a:srgbClr val="000000"/>
                </a:solidFill>
              </a:rPr>
              <a:t>In icl</a:t>
            </a:r>
            <a:r>
              <a:rPr lang="en-GB" sz="2400" i="1" baseline="30000">
                <a:solidFill>
                  <a:srgbClr val="000000"/>
                </a:solidFill>
              </a:rPr>
              <a:t>-</a:t>
            </a:r>
            <a:r>
              <a:rPr lang="en-GB" sz="2400" i="1">
                <a:solidFill>
                  <a:srgbClr val="000000"/>
                </a:solidFill>
              </a:rPr>
              <a:t> </a:t>
            </a:r>
            <a:r>
              <a:rPr lang="en-GB" i="1">
                <a:solidFill>
                  <a:srgbClr val="000000"/>
                </a:solidFill>
              </a:rPr>
              <a:t>bacteria</a:t>
            </a:r>
            <a:r>
              <a:rPr lang="en-GB">
                <a:solidFill>
                  <a:srgbClr val="000000"/>
                </a:solidFill>
              </a:rPr>
              <a:t> with no isocitrate lyase [eg </a:t>
            </a:r>
            <a:r>
              <a:rPr lang="en-GB" i="1">
                <a:solidFill>
                  <a:srgbClr val="000000"/>
                </a:solidFill>
              </a:rPr>
              <a:t>Methylobacterium extorquens</a:t>
            </a:r>
            <a:r>
              <a:rPr lang="en-GB">
                <a:solidFill>
                  <a:srgbClr val="000000"/>
                </a:solidFill>
              </a:rPr>
              <a:t>]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This route is not yet fully established.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It is also involved in metabolism of C2 compounds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5057775" y="1552575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01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60"/>
          <p:cNvGrpSpPr>
            <a:grpSpLocks/>
          </p:cNvGrpSpPr>
          <p:nvPr/>
        </p:nvGrpSpPr>
        <p:grpSpPr bwMode="auto">
          <a:xfrm>
            <a:off x="1020763" y="549275"/>
            <a:ext cx="6624637" cy="4124325"/>
            <a:chOff x="971550" y="549275"/>
            <a:chExt cx="6624638" cy="4124325"/>
          </a:xfrm>
        </p:grpSpPr>
        <p:sp>
          <p:nvSpPr>
            <p:cNvPr id="4100" name="TextBox 3"/>
            <p:cNvSpPr txBox="1">
              <a:spLocks noChangeArrowheads="1"/>
            </p:cNvSpPr>
            <p:nvPr/>
          </p:nvSpPr>
          <p:spPr bwMode="auto">
            <a:xfrm>
              <a:off x="971550" y="900034"/>
              <a:ext cx="1278339" cy="36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b="1" dirty="0" err="1">
                  <a:solidFill>
                    <a:prstClr val="black"/>
                  </a:solidFill>
                  <a:latin typeface="Calibri" pitchFamily="34" charset="0"/>
                </a:rPr>
                <a:t>glycerate</a:t>
              </a:r>
              <a:endParaRPr lang="en-US" b="1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01" name="TextBox 4"/>
            <p:cNvSpPr txBox="1">
              <a:spLocks noChangeArrowheads="1"/>
            </p:cNvSpPr>
            <p:nvPr/>
          </p:nvSpPr>
          <p:spPr bwMode="auto">
            <a:xfrm>
              <a:off x="3123451" y="900034"/>
              <a:ext cx="1880487" cy="36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prstClr val="black"/>
                  </a:solidFill>
                  <a:latin typeface="Calibri" pitchFamily="34" charset="0"/>
                </a:rPr>
                <a:t>phosphoglycerate</a:t>
              </a:r>
              <a:endParaRPr lang="en-US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02" name="TextBox 5"/>
            <p:cNvSpPr txBox="1">
              <a:spLocks noChangeArrowheads="1"/>
            </p:cNvSpPr>
            <p:nvPr/>
          </p:nvSpPr>
          <p:spPr bwMode="auto">
            <a:xfrm>
              <a:off x="6008853" y="621285"/>
              <a:ext cx="1587335" cy="64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prstClr val="black"/>
                  </a:solidFill>
                  <a:latin typeface="Calibri" pitchFamily="34" charset="0"/>
                </a:rPr>
                <a:t>phosphoenol-</a:t>
              </a:r>
            </a:p>
            <a:p>
              <a:pPr eaLnBrk="1" hangingPunct="1"/>
              <a:r>
                <a:rPr lang="en-GB" b="1">
                  <a:solidFill>
                    <a:prstClr val="black"/>
                  </a:solidFill>
                  <a:latin typeface="Calibri" pitchFamily="34" charset="0"/>
                </a:rPr>
                <a:t>pyruvate (PEP)</a:t>
              </a:r>
              <a:endParaRPr lang="en-US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03" name="TextBox 6"/>
            <p:cNvSpPr txBox="1">
              <a:spLocks noChangeArrowheads="1"/>
            </p:cNvSpPr>
            <p:nvPr/>
          </p:nvSpPr>
          <p:spPr bwMode="auto">
            <a:xfrm>
              <a:off x="971550" y="1989478"/>
              <a:ext cx="1872180" cy="36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prstClr val="black"/>
                  </a:solidFill>
                  <a:latin typeface="Calibri" pitchFamily="34" charset="0"/>
                </a:rPr>
                <a:t>hydroxypyruvate</a:t>
              </a:r>
              <a:endParaRPr lang="en-US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04" name="TextBox 7"/>
            <p:cNvSpPr txBox="1">
              <a:spLocks noChangeArrowheads="1"/>
            </p:cNvSpPr>
            <p:nvPr/>
          </p:nvSpPr>
          <p:spPr bwMode="auto">
            <a:xfrm>
              <a:off x="971550" y="2709580"/>
              <a:ext cx="802172" cy="36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prstClr val="black"/>
                  </a:solidFill>
                  <a:latin typeface="Calibri" pitchFamily="34" charset="0"/>
                </a:rPr>
                <a:t>serine</a:t>
              </a:r>
              <a:endParaRPr lang="en-US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05" name="TextBox 8"/>
            <p:cNvSpPr txBox="1">
              <a:spLocks noChangeArrowheads="1"/>
            </p:cNvSpPr>
            <p:nvPr/>
          </p:nvSpPr>
          <p:spPr bwMode="auto">
            <a:xfrm>
              <a:off x="971550" y="4149783"/>
              <a:ext cx="884465" cy="36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prstClr val="black"/>
                  </a:solidFill>
                  <a:latin typeface="Calibri" pitchFamily="34" charset="0"/>
                </a:rPr>
                <a:t>glycine</a:t>
              </a:r>
              <a:endParaRPr lang="en-US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1873250" y="3562350"/>
              <a:ext cx="749300" cy="36988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prstClr val="black"/>
                  </a:solidFill>
                </a:rPr>
                <a:t>HCHO</a:t>
              </a:r>
              <a:endParaRPr lang="en-US" b="1" dirty="0">
                <a:solidFill>
                  <a:prstClr val="black"/>
                </a:solidFill>
              </a:endParaRPr>
            </a:p>
          </p:txBody>
        </p:sp>
        <p:sp>
          <p:nvSpPr>
            <p:cNvPr id="4107" name="TextBox 10"/>
            <p:cNvSpPr txBox="1">
              <a:spLocks noChangeArrowheads="1"/>
            </p:cNvSpPr>
            <p:nvPr/>
          </p:nvSpPr>
          <p:spPr bwMode="auto">
            <a:xfrm>
              <a:off x="2483696" y="4149783"/>
              <a:ext cx="1203325" cy="36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prstClr val="black"/>
                  </a:solidFill>
                  <a:latin typeface="Calibri" pitchFamily="34" charset="0"/>
                </a:rPr>
                <a:t>glyoxylate </a:t>
              </a:r>
              <a:endParaRPr lang="en-US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08" name="TextBox 11"/>
            <p:cNvSpPr txBox="1">
              <a:spLocks noChangeArrowheads="1"/>
            </p:cNvSpPr>
            <p:nvPr/>
          </p:nvSpPr>
          <p:spPr bwMode="auto">
            <a:xfrm>
              <a:off x="6012035" y="1989478"/>
              <a:ext cx="1405172" cy="36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prstClr val="black"/>
                  </a:solidFill>
                  <a:latin typeface="Calibri" pitchFamily="34" charset="0"/>
                </a:rPr>
                <a:t>oxaloacetate</a:t>
              </a:r>
              <a:endParaRPr lang="en-US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09" name="TextBox 12"/>
            <p:cNvSpPr txBox="1">
              <a:spLocks noChangeArrowheads="1"/>
            </p:cNvSpPr>
            <p:nvPr/>
          </p:nvSpPr>
          <p:spPr bwMode="auto">
            <a:xfrm>
              <a:off x="6012035" y="3060338"/>
              <a:ext cx="846565" cy="36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prstClr val="black"/>
                  </a:solidFill>
                  <a:latin typeface="Calibri" pitchFamily="34" charset="0"/>
                </a:rPr>
                <a:t>malate</a:t>
              </a:r>
              <a:endParaRPr lang="en-US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10" name="TextBox 13"/>
            <p:cNvSpPr txBox="1">
              <a:spLocks noChangeArrowheads="1"/>
            </p:cNvSpPr>
            <p:nvPr/>
          </p:nvSpPr>
          <p:spPr bwMode="auto">
            <a:xfrm>
              <a:off x="6012035" y="4149783"/>
              <a:ext cx="1162481" cy="36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b="1">
                  <a:solidFill>
                    <a:prstClr val="black"/>
                  </a:solidFill>
                  <a:latin typeface="Calibri" pitchFamily="34" charset="0"/>
                </a:rPr>
                <a:t>malyl-CoA</a:t>
              </a:r>
              <a:endParaRPr lang="en-US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3419475" y="3462338"/>
              <a:ext cx="1235075" cy="3683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prstClr val="black"/>
                  </a:solidFill>
                </a:rPr>
                <a:t>Acetyl-</a:t>
              </a:r>
              <a:r>
                <a:rPr lang="en-GB" b="1" dirty="0" err="1">
                  <a:solidFill>
                    <a:prstClr val="black"/>
                  </a:solidFill>
                </a:rPr>
                <a:t>CoA</a:t>
              </a:r>
              <a:endParaRPr lang="en-US" b="1" dirty="0">
                <a:solidFill>
                  <a:prstClr val="black"/>
                </a:solidFill>
              </a:endParaRPr>
            </a:p>
          </p:txBody>
        </p:sp>
        <p:sp>
          <p:nvSpPr>
            <p:cNvPr id="4112" name="TextBox 15"/>
            <p:cNvSpPr txBox="1">
              <a:spLocks noChangeArrowheads="1"/>
            </p:cNvSpPr>
            <p:nvPr/>
          </p:nvSpPr>
          <p:spPr bwMode="auto">
            <a:xfrm>
              <a:off x="6906246" y="3415721"/>
              <a:ext cx="484421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CoA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13" name="TextBox 16"/>
            <p:cNvSpPr txBox="1">
              <a:spLocks noChangeArrowheads="1"/>
            </p:cNvSpPr>
            <p:nvPr/>
          </p:nvSpPr>
          <p:spPr bwMode="auto">
            <a:xfrm>
              <a:off x="1875716" y="549275"/>
              <a:ext cx="463966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ATP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14" name="TextBox 17"/>
            <p:cNvSpPr txBox="1">
              <a:spLocks noChangeArrowheads="1"/>
            </p:cNvSpPr>
            <p:nvPr/>
          </p:nvSpPr>
          <p:spPr bwMode="auto">
            <a:xfrm>
              <a:off x="2555703" y="549275"/>
              <a:ext cx="503657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ADP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15" name="TextBox 19"/>
            <p:cNvSpPr txBox="1">
              <a:spLocks noChangeArrowheads="1"/>
            </p:cNvSpPr>
            <p:nvPr/>
          </p:nvSpPr>
          <p:spPr bwMode="auto">
            <a:xfrm>
              <a:off x="5435980" y="549275"/>
              <a:ext cx="481215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H</a:t>
              </a:r>
              <a:r>
                <a:rPr lang="en-GB" sz="1400" b="1" baseline="-25000">
                  <a:solidFill>
                    <a:prstClr val="black"/>
                  </a:solidFill>
                  <a:latin typeface="Calibri" pitchFamily="34" charset="0"/>
                </a:rPr>
                <a:t>2</a:t>
              </a:r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O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16" name="TextBox 23"/>
            <p:cNvSpPr txBox="1">
              <a:spLocks noChangeArrowheads="1"/>
            </p:cNvSpPr>
            <p:nvPr/>
          </p:nvSpPr>
          <p:spPr bwMode="auto">
            <a:xfrm>
              <a:off x="3203765" y="2277519"/>
              <a:ext cx="1810853" cy="400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2000" b="1">
                  <a:solidFill>
                    <a:srgbClr val="4F81BD"/>
                  </a:solidFill>
                  <a:latin typeface="Calibri" pitchFamily="34" charset="0"/>
                </a:rPr>
                <a:t>CELL MATERIAL</a:t>
              </a:r>
              <a:endParaRPr lang="en-US" sz="2000" b="1">
                <a:solidFill>
                  <a:srgbClr val="4F81BD"/>
                </a:solidFill>
                <a:latin typeface="Calibri" pitchFamily="34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 rot="5400000" flipH="1" flipV="1">
              <a:off x="719931" y="3609181"/>
              <a:ext cx="1079500" cy="158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 bwMode="auto">
            <a:xfrm rot="5400000" flipH="1" flipV="1">
              <a:off x="1043781" y="2564606"/>
              <a:ext cx="431800" cy="158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119" name="Group 57"/>
            <p:cNvGrpSpPr>
              <a:grpSpLocks/>
            </p:cNvGrpSpPr>
            <p:nvPr/>
          </p:nvGrpSpPr>
          <p:grpSpPr bwMode="auto">
            <a:xfrm>
              <a:off x="1258784" y="1249631"/>
              <a:ext cx="1072745" cy="831603"/>
              <a:chOff x="1258838" y="1249015"/>
              <a:chExt cx="1072761" cy="831578"/>
            </a:xfrm>
          </p:grpSpPr>
          <p:sp>
            <p:nvSpPr>
              <p:cNvPr id="4154" name="TextBox 21"/>
              <p:cNvSpPr txBox="1">
                <a:spLocks noChangeArrowheads="1"/>
              </p:cNvSpPr>
              <p:nvPr/>
            </p:nvSpPr>
            <p:spPr bwMode="auto">
              <a:xfrm>
                <a:off x="1691680" y="1249015"/>
                <a:ext cx="58541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sz="1400" b="1">
                    <a:solidFill>
                      <a:prstClr val="black"/>
                    </a:solidFill>
                    <a:latin typeface="Calibri" pitchFamily="34" charset="0"/>
                  </a:rPr>
                  <a:t>NAD</a:t>
                </a:r>
                <a:r>
                  <a:rPr lang="en-GB" sz="1400" b="1" baseline="30000">
                    <a:solidFill>
                      <a:prstClr val="black"/>
                    </a:solidFill>
                    <a:latin typeface="Calibri" pitchFamily="34" charset="0"/>
                  </a:rPr>
                  <a:t>+</a:t>
                </a:r>
                <a:endParaRPr lang="en-US" sz="1400" b="1" baseline="3000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4155" name="TextBox 22"/>
              <p:cNvSpPr txBox="1">
                <a:spLocks noChangeArrowheads="1"/>
              </p:cNvSpPr>
              <p:nvPr/>
            </p:nvSpPr>
            <p:spPr bwMode="auto">
              <a:xfrm>
                <a:off x="1691680" y="1772816"/>
                <a:ext cx="6399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sz="1400" b="1">
                    <a:solidFill>
                      <a:prstClr val="black"/>
                    </a:solidFill>
                    <a:latin typeface="Calibri" pitchFamily="34" charset="0"/>
                  </a:rPr>
                  <a:t>NADH</a:t>
                </a:r>
                <a:endParaRPr lang="en-US" sz="1400" b="1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38" name="Arc 37"/>
              <p:cNvSpPr/>
              <p:nvPr/>
            </p:nvSpPr>
            <p:spPr>
              <a:xfrm flipH="1">
                <a:off x="1260529" y="1412254"/>
                <a:ext cx="935051" cy="504810"/>
              </a:xfrm>
              <a:prstGeom prst="arc">
                <a:avLst>
                  <a:gd name="adj1" fmla="val 16200000"/>
                  <a:gd name="adj2" fmla="val 5416669"/>
                </a:avLst>
              </a:prstGeom>
              <a:ln w="190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39" name="Straight Arrow Connector 38"/>
              <p:cNvCxnSpPr/>
              <p:nvPr/>
            </p:nvCxnSpPr>
            <p:spPr>
              <a:xfrm rot="5400000" flipH="1" flipV="1">
                <a:off x="863665" y="1664659"/>
                <a:ext cx="792139" cy="158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Straight Arrow Connector 41"/>
            <p:cNvCxnSpPr/>
            <p:nvPr/>
          </p:nvCxnSpPr>
          <p:spPr bwMode="auto">
            <a:xfrm>
              <a:off x="1979612" y="1125538"/>
              <a:ext cx="1079500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Arc 44"/>
            <p:cNvSpPr/>
            <p:nvPr/>
          </p:nvSpPr>
          <p:spPr bwMode="auto">
            <a:xfrm rot="5109132">
              <a:off x="2159794" y="550069"/>
              <a:ext cx="539750" cy="611187"/>
            </a:xfrm>
            <a:prstGeom prst="arc">
              <a:avLst>
                <a:gd name="adj1" fmla="val 16200000"/>
                <a:gd name="adj2" fmla="val 5968112"/>
              </a:avLst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cxnSp>
          <p:nvCxnSpPr>
            <p:cNvPr id="47" name="Straight Arrow Connector 46"/>
            <p:cNvCxnSpPr/>
            <p:nvPr/>
          </p:nvCxnSpPr>
          <p:spPr bwMode="auto">
            <a:xfrm>
              <a:off x="5075238" y="1125538"/>
              <a:ext cx="865188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 bwMode="auto">
            <a:xfrm rot="5400000" flipH="1" flipV="1">
              <a:off x="5256213" y="873126"/>
              <a:ext cx="288925" cy="2159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4" name="TextBox 18"/>
            <p:cNvSpPr txBox="1">
              <a:spLocks noChangeArrowheads="1"/>
            </p:cNvSpPr>
            <p:nvPr/>
          </p:nvSpPr>
          <p:spPr bwMode="auto">
            <a:xfrm>
              <a:off x="5468258" y="1882567"/>
              <a:ext cx="325725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Pi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5132388" y="1301750"/>
              <a:ext cx="538163" cy="36988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prstClr val="black"/>
                  </a:solidFill>
                </a:rPr>
                <a:t>CO</a:t>
              </a:r>
              <a:r>
                <a:rPr lang="en-GB" b="1" baseline="-25000" dirty="0">
                  <a:solidFill>
                    <a:prstClr val="black"/>
                  </a:solidFill>
                </a:rPr>
                <a:t>2</a:t>
              </a:r>
              <a:endParaRPr lang="en-US" b="1" baseline="-25000" dirty="0">
                <a:solidFill>
                  <a:prstClr val="black"/>
                </a:solidFill>
              </a:endParaRPr>
            </a:p>
          </p:txBody>
        </p:sp>
        <p:sp>
          <p:nvSpPr>
            <p:cNvPr id="50" name="Arc 49"/>
            <p:cNvSpPr/>
            <p:nvPr/>
          </p:nvSpPr>
          <p:spPr bwMode="auto">
            <a:xfrm rot="10549273" flipH="1">
              <a:off x="5075238" y="1527175"/>
              <a:ext cx="1363663" cy="514350"/>
            </a:xfrm>
            <a:prstGeom prst="arc">
              <a:avLst>
                <a:gd name="adj1" fmla="val 16200000"/>
                <a:gd name="adj2" fmla="val 5416669"/>
              </a:avLst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cxnSp>
          <p:nvCxnSpPr>
            <p:cNvPr id="52" name="Straight Arrow Connector 51"/>
            <p:cNvCxnSpPr/>
            <p:nvPr/>
          </p:nvCxnSpPr>
          <p:spPr bwMode="auto">
            <a:xfrm rot="5400000">
              <a:off x="6080919" y="1629569"/>
              <a:ext cx="720725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8" name="TextBox 59"/>
            <p:cNvSpPr txBox="1">
              <a:spLocks noChangeArrowheads="1"/>
            </p:cNvSpPr>
            <p:nvPr/>
          </p:nvSpPr>
          <p:spPr bwMode="auto">
            <a:xfrm>
              <a:off x="5435980" y="2853600"/>
              <a:ext cx="585408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NAD</a:t>
              </a:r>
              <a:r>
                <a:rPr lang="en-GB" sz="1400" b="1" baseline="30000">
                  <a:solidFill>
                    <a:prstClr val="black"/>
                  </a:solidFill>
                  <a:latin typeface="Calibri" pitchFamily="34" charset="0"/>
                </a:rPr>
                <a:t>+</a:t>
              </a:r>
              <a:endParaRPr lang="en-US" sz="1400" b="1" baseline="300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29" name="TextBox 60"/>
            <p:cNvSpPr txBox="1">
              <a:spLocks noChangeArrowheads="1"/>
            </p:cNvSpPr>
            <p:nvPr/>
          </p:nvSpPr>
          <p:spPr bwMode="auto">
            <a:xfrm>
              <a:off x="5363973" y="2349529"/>
              <a:ext cx="639910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NADH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grpSp>
          <p:nvGrpSpPr>
            <p:cNvPr id="4130" name="Group 63"/>
            <p:cNvGrpSpPr>
              <a:grpSpLocks/>
            </p:cNvGrpSpPr>
            <p:nvPr/>
          </p:nvGrpSpPr>
          <p:grpSpPr bwMode="auto">
            <a:xfrm rot="10800000">
              <a:off x="5507987" y="2349529"/>
              <a:ext cx="936884" cy="792112"/>
              <a:chOff x="2915816" y="1721347"/>
              <a:chExt cx="936898" cy="792088"/>
            </a:xfrm>
          </p:grpSpPr>
          <p:sp>
            <p:nvSpPr>
              <p:cNvPr id="62" name="Arc 61"/>
              <p:cNvSpPr/>
              <p:nvPr/>
            </p:nvSpPr>
            <p:spPr>
              <a:xfrm flipH="1">
                <a:off x="2932899" y="1848321"/>
                <a:ext cx="935051" cy="504810"/>
              </a:xfrm>
              <a:prstGeom prst="arc">
                <a:avLst>
                  <a:gd name="adj1" fmla="val 16200000"/>
                  <a:gd name="adj2" fmla="val 5416669"/>
                </a:avLst>
              </a:prstGeom>
              <a:ln w="1905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3" name="Straight Arrow Connector 62"/>
              <p:cNvCxnSpPr/>
              <p:nvPr/>
            </p:nvCxnSpPr>
            <p:spPr>
              <a:xfrm rot="5400000" flipH="1" flipV="1">
                <a:off x="2536036" y="2116600"/>
                <a:ext cx="792139" cy="158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131" name="TextBox 64"/>
            <p:cNvSpPr txBox="1">
              <a:spLocks noChangeArrowheads="1"/>
            </p:cNvSpPr>
            <p:nvPr/>
          </p:nvSpPr>
          <p:spPr bwMode="auto">
            <a:xfrm>
              <a:off x="5521947" y="3415721"/>
              <a:ext cx="463966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ATP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32" name="TextBox 65"/>
            <p:cNvSpPr txBox="1">
              <a:spLocks noChangeArrowheads="1"/>
            </p:cNvSpPr>
            <p:nvPr/>
          </p:nvSpPr>
          <p:spPr bwMode="auto">
            <a:xfrm>
              <a:off x="5505779" y="3919792"/>
              <a:ext cx="503657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ADP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68" name="Arc 67"/>
            <p:cNvSpPr/>
            <p:nvPr/>
          </p:nvSpPr>
          <p:spPr bwMode="auto">
            <a:xfrm rot="10800000" flipH="1">
              <a:off x="5508626" y="3575050"/>
              <a:ext cx="935037" cy="503238"/>
            </a:xfrm>
            <a:prstGeom prst="arc">
              <a:avLst>
                <a:gd name="adj1" fmla="val 16200000"/>
                <a:gd name="adj2" fmla="val 5416669"/>
              </a:avLst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cxnSp>
          <p:nvCxnSpPr>
            <p:cNvPr id="69" name="Straight Arrow Connector 68"/>
            <p:cNvCxnSpPr/>
            <p:nvPr/>
          </p:nvCxnSpPr>
          <p:spPr bwMode="auto">
            <a:xfrm rot="16200000" flipH="1" flipV="1">
              <a:off x="6048375" y="3824288"/>
              <a:ext cx="792163" cy="158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Arc 69"/>
            <p:cNvSpPr/>
            <p:nvPr/>
          </p:nvSpPr>
          <p:spPr bwMode="auto">
            <a:xfrm rot="10800000">
              <a:off x="6443663" y="3573463"/>
              <a:ext cx="936625" cy="504825"/>
            </a:xfrm>
            <a:prstGeom prst="arc">
              <a:avLst>
                <a:gd name="adj1" fmla="val 16200000"/>
                <a:gd name="adj2" fmla="val 5416669"/>
              </a:avLst>
            </a:prstGeom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136" name="TextBox 70"/>
            <p:cNvSpPr txBox="1">
              <a:spLocks noChangeArrowheads="1"/>
            </p:cNvSpPr>
            <p:nvPr/>
          </p:nvSpPr>
          <p:spPr bwMode="auto">
            <a:xfrm>
              <a:off x="6906246" y="3910604"/>
              <a:ext cx="325725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Pi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cxnSp>
          <p:nvCxnSpPr>
            <p:cNvPr id="76" name="Straight Arrow Connector 75"/>
            <p:cNvCxnSpPr>
              <a:stCxn id="4107" idx="1"/>
              <a:endCxn id="4105" idx="3"/>
            </p:cNvCxnSpPr>
            <p:nvPr/>
          </p:nvCxnSpPr>
          <p:spPr bwMode="auto">
            <a:xfrm rot="10800000">
              <a:off x="1855787" y="4333875"/>
              <a:ext cx="62865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 bwMode="auto">
            <a:xfrm rot="10800000">
              <a:off x="3779837" y="4365625"/>
              <a:ext cx="216058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Freeform 79"/>
            <p:cNvSpPr/>
            <p:nvPr/>
          </p:nvSpPr>
          <p:spPr bwMode="auto">
            <a:xfrm rot="503179">
              <a:off x="4095750" y="3927475"/>
              <a:ext cx="823912" cy="434975"/>
            </a:xfrm>
            <a:custGeom>
              <a:avLst/>
              <a:gdLst>
                <a:gd name="connsiteX0" fmla="*/ 957943 w 957943"/>
                <a:gd name="connsiteY0" fmla="*/ 544286 h 627743"/>
                <a:gd name="connsiteX1" fmla="*/ 359229 w 957943"/>
                <a:gd name="connsiteY1" fmla="*/ 544286 h 627743"/>
                <a:gd name="connsiteX2" fmla="*/ 21772 w 957943"/>
                <a:gd name="connsiteY2" fmla="*/ 43543 h 627743"/>
                <a:gd name="connsiteX3" fmla="*/ 21772 w 957943"/>
                <a:gd name="connsiteY3" fmla="*/ 43543 h 627743"/>
                <a:gd name="connsiteX4" fmla="*/ 0 w 957943"/>
                <a:gd name="connsiteY4" fmla="*/ 0 h 627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943" h="627743">
                  <a:moveTo>
                    <a:pt x="957943" y="544286"/>
                  </a:moveTo>
                  <a:cubicBezTo>
                    <a:pt x="736600" y="586014"/>
                    <a:pt x="515257" y="627743"/>
                    <a:pt x="359229" y="544286"/>
                  </a:cubicBezTo>
                  <a:cubicBezTo>
                    <a:pt x="203201" y="460829"/>
                    <a:pt x="21772" y="43543"/>
                    <a:pt x="21772" y="43543"/>
                  </a:cubicBezTo>
                  <a:lnTo>
                    <a:pt x="21772" y="43543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Down Arrow 84"/>
            <p:cNvSpPr/>
            <p:nvPr/>
          </p:nvSpPr>
          <p:spPr bwMode="auto">
            <a:xfrm rot="10800000">
              <a:off x="3924300" y="2781300"/>
              <a:ext cx="287337" cy="57626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7" name="Freeform 86"/>
            <p:cNvSpPr/>
            <p:nvPr/>
          </p:nvSpPr>
          <p:spPr bwMode="auto">
            <a:xfrm rot="503179">
              <a:off x="1227137" y="3328988"/>
              <a:ext cx="619125" cy="433387"/>
            </a:xfrm>
            <a:custGeom>
              <a:avLst/>
              <a:gdLst>
                <a:gd name="connsiteX0" fmla="*/ 957943 w 957943"/>
                <a:gd name="connsiteY0" fmla="*/ 544286 h 627743"/>
                <a:gd name="connsiteX1" fmla="*/ 359229 w 957943"/>
                <a:gd name="connsiteY1" fmla="*/ 544286 h 627743"/>
                <a:gd name="connsiteX2" fmla="*/ 21772 w 957943"/>
                <a:gd name="connsiteY2" fmla="*/ 43543 h 627743"/>
                <a:gd name="connsiteX3" fmla="*/ 21772 w 957943"/>
                <a:gd name="connsiteY3" fmla="*/ 43543 h 627743"/>
                <a:gd name="connsiteX4" fmla="*/ 0 w 957943"/>
                <a:gd name="connsiteY4" fmla="*/ 0 h 627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943" h="627743">
                  <a:moveTo>
                    <a:pt x="957943" y="544286"/>
                  </a:moveTo>
                  <a:cubicBezTo>
                    <a:pt x="736600" y="586014"/>
                    <a:pt x="515257" y="627743"/>
                    <a:pt x="359229" y="544286"/>
                  </a:cubicBezTo>
                  <a:cubicBezTo>
                    <a:pt x="203201" y="460829"/>
                    <a:pt x="21772" y="43543"/>
                    <a:pt x="21772" y="43543"/>
                  </a:cubicBezTo>
                  <a:lnTo>
                    <a:pt x="21772" y="43543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42" name="TextBox 88"/>
            <p:cNvSpPr txBox="1">
              <a:spLocks noChangeArrowheads="1"/>
            </p:cNvSpPr>
            <p:nvPr/>
          </p:nvSpPr>
          <p:spPr bwMode="auto">
            <a:xfrm>
              <a:off x="983544" y="3553956"/>
              <a:ext cx="276034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1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43" name="TextBox 89"/>
            <p:cNvSpPr txBox="1">
              <a:spLocks noChangeArrowheads="1"/>
            </p:cNvSpPr>
            <p:nvPr/>
          </p:nvSpPr>
          <p:spPr bwMode="auto">
            <a:xfrm>
              <a:off x="971550" y="2421539"/>
              <a:ext cx="276034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2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44" name="TextBox 90"/>
            <p:cNvSpPr txBox="1">
              <a:spLocks noChangeArrowheads="1"/>
            </p:cNvSpPr>
            <p:nvPr/>
          </p:nvSpPr>
          <p:spPr bwMode="auto">
            <a:xfrm>
              <a:off x="983544" y="1485407"/>
              <a:ext cx="276034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3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45" name="TextBox 91"/>
            <p:cNvSpPr txBox="1">
              <a:spLocks noChangeArrowheads="1"/>
            </p:cNvSpPr>
            <p:nvPr/>
          </p:nvSpPr>
          <p:spPr bwMode="auto">
            <a:xfrm>
              <a:off x="2267675" y="817570"/>
              <a:ext cx="276034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4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46" name="TextBox 92"/>
            <p:cNvSpPr txBox="1">
              <a:spLocks noChangeArrowheads="1"/>
            </p:cNvSpPr>
            <p:nvPr/>
          </p:nvSpPr>
          <p:spPr bwMode="auto">
            <a:xfrm>
              <a:off x="5075945" y="837316"/>
              <a:ext cx="276034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5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47" name="TextBox 93"/>
            <p:cNvSpPr txBox="1">
              <a:spLocks noChangeArrowheads="1"/>
            </p:cNvSpPr>
            <p:nvPr/>
          </p:nvSpPr>
          <p:spPr bwMode="auto">
            <a:xfrm>
              <a:off x="6494312" y="1557417"/>
              <a:ext cx="276034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6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48" name="TextBox 94"/>
            <p:cNvSpPr txBox="1">
              <a:spLocks noChangeArrowheads="1"/>
            </p:cNvSpPr>
            <p:nvPr/>
          </p:nvSpPr>
          <p:spPr bwMode="auto">
            <a:xfrm>
              <a:off x="6465849" y="2565560"/>
              <a:ext cx="276034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7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49" name="TextBox 95"/>
            <p:cNvSpPr txBox="1">
              <a:spLocks noChangeArrowheads="1"/>
            </p:cNvSpPr>
            <p:nvPr/>
          </p:nvSpPr>
          <p:spPr bwMode="auto">
            <a:xfrm>
              <a:off x="6456071" y="3645712"/>
              <a:ext cx="276034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8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50" name="TextBox 96"/>
            <p:cNvSpPr txBox="1">
              <a:spLocks noChangeArrowheads="1"/>
            </p:cNvSpPr>
            <p:nvPr/>
          </p:nvSpPr>
          <p:spPr bwMode="auto">
            <a:xfrm>
              <a:off x="4787918" y="4365814"/>
              <a:ext cx="276034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9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4151" name="TextBox 98"/>
            <p:cNvSpPr txBox="1">
              <a:spLocks noChangeArrowheads="1"/>
            </p:cNvSpPr>
            <p:nvPr/>
          </p:nvSpPr>
          <p:spPr bwMode="auto">
            <a:xfrm>
              <a:off x="2051654" y="4365814"/>
              <a:ext cx="276034" cy="30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sz="1400" b="1">
                  <a:solidFill>
                    <a:prstClr val="black"/>
                  </a:solidFill>
                  <a:latin typeface="Calibri" pitchFamily="34" charset="0"/>
                </a:rPr>
                <a:t>2</a:t>
              </a:r>
              <a:endParaRPr lang="en-US" sz="1400" b="1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pic>
        <p:nvPicPr>
          <p:cNvPr id="4158" name="Picture 6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97152"/>
            <a:ext cx="6889824" cy="180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919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148"/>
            <a:ext cx="9144000" cy="67177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76056" y="26064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2">
                    <a:lumMod val="50000"/>
                  </a:schemeClr>
                </a:solidFill>
              </a:rPr>
              <a:t>The </a:t>
            </a:r>
            <a:r>
              <a:rPr lang="en-GB" b="1" dirty="0" err="1" smtClean="0">
                <a:solidFill>
                  <a:schemeClr val="accent2">
                    <a:lumMod val="50000"/>
                  </a:schemeClr>
                </a:solidFill>
              </a:rPr>
              <a:t>Glyoxylate</a:t>
            </a:r>
            <a:r>
              <a:rPr lang="en-GB" b="1" dirty="0" smtClean="0">
                <a:solidFill>
                  <a:schemeClr val="accent2">
                    <a:lumMod val="50000"/>
                  </a:schemeClr>
                </a:solidFill>
              </a:rPr>
              <a:t> cycle for growth on C2-compounds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713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76250"/>
            <a:ext cx="6913563" cy="612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987675" y="2492375"/>
            <a:ext cx="2736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icl</a:t>
            </a:r>
            <a:r>
              <a:rPr lang="en-GB" sz="2400" baseline="30000">
                <a:solidFill>
                  <a:srgbClr val="000000"/>
                </a:solidFill>
              </a:rPr>
              <a:t>+</a:t>
            </a:r>
            <a:r>
              <a:rPr lang="en-GB" baseline="30000">
                <a:solidFill>
                  <a:srgbClr val="000000"/>
                </a:solidFill>
              </a:rPr>
              <a:t>  </a:t>
            </a:r>
            <a:r>
              <a:rPr lang="en-GB">
                <a:solidFill>
                  <a:srgbClr val="000000"/>
                </a:solidFill>
              </a:rPr>
              <a:t>serine cycle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2051050" y="3141663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4000">
                <a:solidFill>
                  <a:srgbClr val="000000"/>
                </a:solidFill>
              </a:rPr>
              <a:t>*</a:t>
            </a:r>
            <a:endParaRPr lang="en-US" sz="4000">
              <a:solidFill>
                <a:srgbClr val="000000"/>
              </a:solidFill>
            </a:endParaRP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2051050" y="1989138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4000">
                <a:solidFill>
                  <a:srgbClr val="000000"/>
                </a:solidFill>
              </a:rPr>
              <a:t>*</a:t>
            </a:r>
            <a:endParaRPr lang="en-US" sz="4000">
              <a:solidFill>
                <a:srgbClr val="000000"/>
              </a:solidFill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908175" y="4365625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4000">
                <a:solidFill>
                  <a:srgbClr val="000000"/>
                </a:solidFill>
              </a:rPr>
              <a:t>*</a:t>
            </a:r>
            <a:endParaRPr lang="en-US" sz="4000">
              <a:solidFill>
                <a:srgbClr val="000000"/>
              </a:solidFill>
            </a:endParaRP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5580063" y="4797425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4000">
                <a:solidFill>
                  <a:srgbClr val="000000"/>
                </a:solidFill>
              </a:rPr>
              <a:t>*</a:t>
            </a:r>
            <a:endParaRPr lang="en-US" sz="4000">
              <a:solidFill>
                <a:srgbClr val="000000"/>
              </a:solidFill>
            </a:endParaRP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5867400" y="1916113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4000">
                <a:solidFill>
                  <a:srgbClr val="000000"/>
                </a:solidFill>
              </a:rPr>
              <a:t>*</a:t>
            </a:r>
            <a:endParaRPr lang="en-US" sz="4000">
              <a:solidFill>
                <a:srgbClr val="000000"/>
              </a:solidFill>
            </a:endParaRPr>
          </a:p>
        </p:txBody>
      </p:sp>
      <p:sp>
        <p:nvSpPr>
          <p:cNvPr id="18448" name="Freeform 16"/>
          <p:cNvSpPr>
            <a:spLocks/>
          </p:cNvSpPr>
          <p:nvPr/>
        </p:nvSpPr>
        <p:spPr bwMode="auto">
          <a:xfrm>
            <a:off x="1835150" y="2613025"/>
            <a:ext cx="1079500" cy="2640013"/>
          </a:xfrm>
          <a:custGeom>
            <a:avLst/>
            <a:gdLst>
              <a:gd name="T0" fmla="*/ 0 w 680"/>
              <a:gd name="T1" fmla="*/ 378 h 1663"/>
              <a:gd name="T2" fmla="*/ 136 w 680"/>
              <a:gd name="T3" fmla="*/ 242 h 1663"/>
              <a:gd name="T4" fmla="*/ 590 w 680"/>
              <a:gd name="T5" fmla="*/ 196 h 1663"/>
              <a:gd name="T6" fmla="*/ 635 w 680"/>
              <a:gd name="T7" fmla="*/ 1421 h 1663"/>
              <a:gd name="T8" fmla="*/ 318 w 680"/>
              <a:gd name="T9" fmla="*/ 1648 h 1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0" h="1663">
                <a:moveTo>
                  <a:pt x="0" y="378"/>
                </a:moveTo>
                <a:cubicBezTo>
                  <a:pt x="19" y="325"/>
                  <a:pt x="38" y="272"/>
                  <a:pt x="136" y="242"/>
                </a:cubicBezTo>
                <a:cubicBezTo>
                  <a:pt x="234" y="212"/>
                  <a:pt x="507" y="0"/>
                  <a:pt x="590" y="196"/>
                </a:cubicBezTo>
                <a:cubicBezTo>
                  <a:pt x="673" y="392"/>
                  <a:pt x="680" y="1179"/>
                  <a:pt x="635" y="1421"/>
                </a:cubicBezTo>
                <a:cubicBezTo>
                  <a:pt x="590" y="1663"/>
                  <a:pt x="371" y="1610"/>
                  <a:pt x="318" y="16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diamond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2051050" y="5805488"/>
            <a:ext cx="5762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ICL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2268538" y="3644900"/>
            <a:ext cx="1295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Specific transaminase</a:t>
            </a: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2843213" y="1628775"/>
            <a:ext cx="504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4000">
                <a:solidFill>
                  <a:srgbClr val="000000"/>
                </a:solidFill>
              </a:rPr>
              <a:t>*</a:t>
            </a:r>
            <a:endParaRPr lang="en-US" sz="4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55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8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39750" y="169863"/>
            <a:ext cx="82597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 sz="2800" b="1">
                <a:solidFill>
                  <a:srgbClr val="000000"/>
                </a:solidFill>
              </a:rPr>
              <a:t>Confirmation of serine cycle</a:t>
            </a:r>
            <a:endParaRPr lang="en-US" sz="2800" b="1">
              <a:solidFill>
                <a:srgbClr val="000000"/>
              </a:solidFill>
            </a:endParaRP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04800" y="1111250"/>
            <a:ext cx="8531225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200">
                <a:solidFill>
                  <a:srgbClr val="000000"/>
                </a:solidFill>
              </a:rPr>
              <a:t>The proposed pathway fits the early labelled intermediates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200">
                <a:solidFill>
                  <a:srgbClr val="000000"/>
                </a:solidFill>
              </a:rPr>
              <a:t>The distribution of labelling in the intermediates fits the pathway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200">
                <a:solidFill>
                  <a:srgbClr val="000000"/>
                </a:solidFill>
              </a:rPr>
              <a:t>The 5 novel enzymes were purified and characterised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200">
                <a:solidFill>
                  <a:srgbClr val="000000"/>
                </a:solidFill>
              </a:rPr>
              <a:t>They were shown to be inducible on methanol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200">
                <a:solidFill>
                  <a:srgbClr val="000000"/>
                </a:solidFill>
              </a:rPr>
              <a:t>They were of sufficiently high specific activity to account for the growth rate on methanol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200">
                <a:solidFill>
                  <a:srgbClr val="000000"/>
                </a:solidFill>
              </a:rPr>
              <a:t>Mutants lacking them failed to grow on methanol; revertants had regained the enzyme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sz="2200">
                <a:solidFill>
                  <a:srgbClr val="000000"/>
                </a:solidFill>
              </a:rPr>
              <a:t>Later shown that key enzymes were coordinately regulated, implying the presence of an operon [Dunstan (Goodwin) &amp; Anthony; Hanson &amp; O’Connor (Lidstrom)]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86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76250"/>
            <a:ext cx="6913563" cy="612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133475" y="5705475"/>
            <a:ext cx="5419725" cy="10096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5229225" y="5791200"/>
            <a:ext cx="1695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acetyl-CoA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1143000" y="5800725"/>
            <a:ext cx="1362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glyoxylate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8137" name="Line 9"/>
          <p:cNvSpPr>
            <a:spLocks noChangeShapeType="1"/>
          </p:cNvSpPr>
          <p:nvPr/>
        </p:nvSpPr>
        <p:spPr bwMode="auto">
          <a:xfrm flipH="1">
            <a:off x="2609850" y="5981700"/>
            <a:ext cx="2476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2295525" y="2952750"/>
            <a:ext cx="38004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serine cycle in icl</a:t>
            </a:r>
            <a:r>
              <a:rPr lang="en-GB" sz="2400" baseline="30000">
                <a:solidFill>
                  <a:srgbClr val="000000"/>
                </a:solidFill>
              </a:rPr>
              <a:t>-</a:t>
            </a:r>
            <a:r>
              <a:rPr lang="en-GB">
                <a:solidFill>
                  <a:srgbClr val="000000"/>
                </a:solidFill>
              </a:rPr>
              <a:t> bacteria   [eg </a:t>
            </a:r>
            <a:r>
              <a:rPr lang="en-GB" i="1">
                <a:solidFill>
                  <a:srgbClr val="000000"/>
                </a:solidFill>
              </a:rPr>
              <a:t>M. extorquens</a:t>
            </a:r>
            <a:r>
              <a:rPr lang="en-GB">
                <a:solidFill>
                  <a:srgbClr val="000000"/>
                </a:solidFill>
              </a:rPr>
              <a:t>]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2695575" y="6105525"/>
            <a:ext cx="2390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?????????????????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55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8" descr="Mary&amp;"/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3175" y="1719263"/>
            <a:ext cx="2790825" cy="2686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5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719263"/>
            <a:ext cx="7470775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0" name="Rectangle 5"/>
          <p:cNvSpPr>
            <a:spLocks noGrp="1" noChangeArrowheads="1"/>
          </p:cNvSpPr>
          <p:nvPr>
            <p:ph type="title"/>
          </p:nvPr>
        </p:nvSpPr>
        <p:spPr>
          <a:xfrm>
            <a:off x="250825" y="277813"/>
            <a:ext cx="3330575" cy="1143000"/>
          </a:xfrm>
        </p:spPr>
        <p:txBody>
          <a:bodyPr/>
          <a:lstStyle/>
          <a:p>
            <a:pPr algn="l" eaLnBrk="1" hangingPunct="1"/>
            <a:r>
              <a:rPr lang="en-GB" sz="3200" smtClean="0">
                <a:solidFill>
                  <a:srgbClr val="CC0000"/>
                </a:solidFill>
              </a:rPr>
              <a:t>Expression of </a:t>
            </a:r>
            <a:br>
              <a:rPr lang="en-GB" sz="3200" smtClean="0">
                <a:solidFill>
                  <a:srgbClr val="CC0000"/>
                </a:solidFill>
              </a:rPr>
            </a:br>
            <a:r>
              <a:rPr lang="en-GB" sz="3200" smtClean="0">
                <a:solidFill>
                  <a:srgbClr val="CC0000"/>
                </a:solidFill>
              </a:rPr>
              <a:t>the mxa operon</a:t>
            </a:r>
          </a:p>
        </p:txBody>
      </p:sp>
      <p:pic>
        <p:nvPicPr>
          <p:cNvPr id="19461" name="Picture 10" descr="DAVE"/>
          <p:cNvPicPr>
            <a:picLocks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2106613"/>
            <a:ext cx="1530350" cy="1069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520700" y="6423025"/>
            <a:ext cx="8274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smtClean="0">
                <a:solidFill>
                  <a:srgbClr val="000000"/>
                </a:solidFill>
              </a:rPr>
              <a:t>The genes: Nunn, Lidstrom, Amaratunga, Anderson, Anthony, Goodwin, Morris, O’Connor</a:t>
            </a:r>
          </a:p>
        </p:txBody>
      </p:sp>
      <p:pic>
        <p:nvPicPr>
          <p:cNvPr id="19463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613" y="53975"/>
            <a:ext cx="3509962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4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4508500"/>
            <a:ext cx="1643062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5" name="Text Box 19"/>
          <p:cNvSpPr txBox="1">
            <a:spLocks noChangeArrowheads="1"/>
          </p:cNvSpPr>
          <p:nvPr/>
        </p:nvSpPr>
        <p:spPr bwMode="auto">
          <a:xfrm>
            <a:off x="7362825" y="5768975"/>
            <a:ext cx="12906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 smtClean="0">
                <a:solidFill>
                  <a:srgbClr val="FFFFCC"/>
                </a:solidFill>
              </a:rPr>
              <a:t>Karen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 smtClean="0">
                <a:solidFill>
                  <a:srgbClr val="FFFFCC"/>
                </a:solidFill>
              </a:rPr>
              <a:t>Amaratunga</a:t>
            </a:r>
          </a:p>
        </p:txBody>
      </p:sp>
      <p:sp>
        <p:nvSpPr>
          <p:cNvPr id="19466" name="Rectangle 22"/>
          <p:cNvSpPr>
            <a:spLocks noChangeArrowheads="1"/>
          </p:cNvSpPr>
          <p:nvPr/>
        </p:nvSpPr>
        <p:spPr bwMode="auto">
          <a:xfrm>
            <a:off x="5832475" y="3338513"/>
            <a:ext cx="742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FFFFCC"/>
                </a:solidFill>
              </a:rPr>
              <a:t>MxaL</a:t>
            </a:r>
          </a:p>
        </p:txBody>
      </p:sp>
      <p:sp>
        <p:nvSpPr>
          <p:cNvPr id="19467" name="Text Box 23"/>
          <p:cNvSpPr txBox="1">
            <a:spLocks noChangeArrowheads="1"/>
          </p:cNvSpPr>
          <p:nvPr/>
        </p:nvSpPr>
        <p:spPr bwMode="auto">
          <a:xfrm>
            <a:off x="8081963" y="3968750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smtClean="0">
                <a:solidFill>
                  <a:srgbClr val="FFFFCC"/>
                </a:solidFill>
              </a:rPr>
              <a:t>Mary</a:t>
            </a:r>
          </a:p>
        </p:txBody>
      </p:sp>
      <p:sp>
        <p:nvSpPr>
          <p:cNvPr id="19468" name="Text Box 24"/>
          <p:cNvSpPr txBox="1">
            <a:spLocks noChangeArrowheads="1"/>
          </p:cNvSpPr>
          <p:nvPr/>
        </p:nvSpPr>
        <p:spPr bwMode="auto">
          <a:xfrm>
            <a:off x="4392613" y="1268413"/>
            <a:ext cx="59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FFFFCC"/>
                </a:solidFill>
              </a:rPr>
              <a:t>Yuri</a:t>
            </a:r>
          </a:p>
        </p:txBody>
      </p:sp>
      <p:sp>
        <p:nvSpPr>
          <p:cNvPr id="19469" name="Text Box 25"/>
          <p:cNvSpPr txBox="1">
            <a:spLocks noChangeArrowheads="1"/>
          </p:cNvSpPr>
          <p:nvPr/>
        </p:nvSpPr>
        <p:spPr bwMode="auto">
          <a:xfrm>
            <a:off x="6011863" y="1449388"/>
            <a:ext cx="52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FFFFCC"/>
                </a:solidFill>
              </a:rPr>
              <a:t>Pat</a:t>
            </a:r>
          </a:p>
        </p:txBody>
      </p:sp>
      <p:sp>
        <p:nvSpPr>
          <p:cNvPr id="19470" name="Text Box 26"/>
          <p:cNvSpPr txBox="1">
            <a:spLocks noChangeArrowheads="1"/>
          </p:cNvSpPr>
          <p:nvPr/>
        </p:nvSpPr>
        <p:spPr bwMode="auto">
          <a:xfrm>
            <a:off x="6732588" y="1177925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FFFFCC"/>
                </a:solidFill>
              </a:rPr>
              <a:t>Sasha</a:t>
            </a:r>
          </a:p>
        </p:txBody>
      </p:sp>
    </p:spTree>
    <p:extLst>
      <p:ext uri="{BB962C8B-B14F-4D97-AF65-F5344CB8AC3E}">
        <p14:creationId xmlns:p14="http://schemas.microsoft.com/office/powerpoint/2010/main" val="186326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1427</Words>
  <Application>Microsoft Office PowerPoint</Application>
  <PresentationFormat>On-screen Show (4:3)</PresentationFormat>
  <Paragraphs>233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Office Theme</vt:lpstr>
      <vt:lpstr>Default Design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Methylobacterium extorquens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Expression of  the mxa operon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chris</cp:lastModifiedBy>
  <cp:revision>11</cp:revision>
  <dcterms:created xsi:type="dcterms:W3CDTF">2013-05-09T14:07:50Z</dcterms:created>
  <dcterms:modified xsi:type="dcterms:W3CDTF">2013-05-14T16:59:19Z</dcterms:modified>
</cp:coreProperties>
</file>